
<file path=[Content_Types].xml><?xml version="1.0" encoding="utf-8"?>
<Types xmlns="http://schemas.openxmlformats.org/package/2006/content-types">
  <Default Extension="emf" ContentType="image/x-emf"/>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embedTrueTypeFonts="1" autoCompressPictures="0">
  <p:sldMasterIdLst>
    <p:sldMasterId id="2147484229" r:id="rId1"/>
  </p:sldMasterIdLst>
  <p:notesMasterIdLst>
    <p:notesMasterId r:id="rId18"/>
  </p:notesMasterIdLst>
  <p:handoutMasterIdLst>
    <p:handoutMasterId r:id="rId19"/>
  </p:handoutMasterIdLst>
  <p:sldIdLst>
    <p:sldId id="2076138278" r:id="rId2"/>
    <p:sldId id="2076138280" r:id="rId3"/>
    <p:sldId id="2076138281" r:id="rId4"/>
    <p:sldId id="2076138282" r:id="rId5"/>
    <p:sldId id="2076138283" r:id="rId6"/>
    <p:sldId id="2076138284" r:id="rId7"/>
    <p:sldId id="2076138285" r:id="rId8"/>
    <p:sldId id="2076138286" r:id="rId9"/>
    <p:sldId id="2076138287" r:id="rId10"/>
    <p:sldId id="2076138288" r:id="rId11"/>
    <p:sldId id="2076138289" r:id="rId12"/>
    <p:sldId id="2076138290" r:id="rId13"/>
    <p:sldId id="2076138291" r:id="rId14"/>
    <p:sldId id="2076138292" r:id="rId15"/>
    <p:sldId id="2076138293" r:id="rId16"/>
    <p:sldId id="2076138279" r:id="rId17"/>
  </p:sldIdLst>
  <p:sldSz cx="12192000" cy="6858000"/>
  <p:notesSz cx="6858000" cy="9144000"/>
  <p:embeddedFontLst>
    <p:embeddedFont>
      <p:font typeface="CaskaydiaCove Nerd Font" panose="020B0509020204030204" pitchFamily="49" charset="0"/>
      <p:regular r:id="rId20"/>
    </p:embeddedFont>
    <p:embeddedFont>
      <p:font typeface="Consolas" panose="020B0609020204030204" pitchFamily="49" charset="0"/>
      <p:regular r:id="rId21"/>
      <p:bold r:id="rId22"/>
      <p:italic r:id="rId23"/>
      <p:boldItalic r:id="rId24"/>
    </p:embeddedFont>
    <p:embeddedFont>
      <p:font typeface="Segoe UI" panose="020B0502040204020203" pitchFamily="34" charset="0"/>
      <p:regular r:id="rId25"/>
      <p:bold r:id="rId26"/>
      <p:italic r:id="rId27"/>
      <p:boldItalic r:id="rId28"/>
    </p:embeddedFont>
    <p:embeddedFont>
      <p:font typeface="Segoe UI Semibold" panose="020B0702040204020203" pitchFamily="34" charset="0"/>
      <p:bold r:id="rId29"/>
      <p:boldItalic r:id="rId30"/>
    </p:embeddedFont>
  </p:embeddedFontLst>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14D70C25-0413-A24B-B22A-8EE89C82326F}">
          <p14:sldIdLst>
            <p14:sldId id="2076138278"/>
            <p14:sldId id="2076138280"/>
            <p14:sldId id="2076138281"/>
            <p14:sldId id="2076138282"/>
            <p14:sldId id="2076138283"/>
            <p14:sldId id="2076138284"/>
            <p14:sldId id="2076138285"/>
            <p14:sldId id="2076138286"/>
            <p14:sldId id="2076138287"/>
            <p14:sldId id="2076138288"/>
            <p14:sldId id="2076138289"/>
            <p14:sldId id="2076138290"/>
            <p14:sldId id="2076138291"/>
            <p14:sldId id="2076138292"/>
            <p14:sldId id="2076138293"/>
            <p14:sldId id="2076138279"/>
          </p14:sldIdLst>
        </p14:section>
      </p14:sectionLst>
    </p:ex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01E74A-5BD6-4850-B1D9-4BA86D7E8B6C}" v="28" dt="2025-03-17T13:47:29.5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01" autoAdjust="0"/>
  </p:normalViewPr>
  <p:slideViewPr>
    <p:cSldViewPr snapToGrid="0">
      <p:cViewPr varScale="1">
        <p:scale>
          <a:sx n="102" d="100"/>
          <a:sy n="102" d="100"/>
        </p:scale>
        <p:origin x="2352" y="298"/>
      </p:cViewPr>
      <p:guideLst>
        <p:guide orient="horz" pos="640"/>
        <p:guide pos="3840"/>
      </p:guideLst>
    </p:cSldViewPr>
  </p:slideViewPr>
  <p:outlineViewPr>
    <p:cViewPr>
      <p:scale>
        <a:sx n="33" d="100"/>
        <a:sy n="33" d="100"/>
      </p:scale>
      <p:origin x="0" y="-7912"/>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5/21/2025 2:33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5/21/2025 2:33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5/21/2025 2:33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3185834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6246" y="2051876"/>
            <a:ext cx="7118698" cy="2893100"/>
          </a:xfrm>
        </p:spPr>
        <p:txBody>
          <a:bodyPr/>
          <a:lstStyle/>
          <a:p>
            <a:r>
              <a:rPr lang="en-US" dirty="0"/>
              <a:t>JSON Structure (json-structure.org)</a:t>
            </a:r>
            <a:br>
              <a:rPr lang="en-US" dirty="0"/>
            </a:br>
            <a:br>
              <a:rPr lang="en-US" dirty="0"/>
            </a:br>
            <a:r>
              <a:rPr lang="en-US" sz="2000" dirty="0"/>
              <a:t>Clemens Vasters</a:t>
            </a:r>
            <a:br>
              <a:rPr lang="en-US" sz="2000" dirty="0"/>
            </a:br>
            <a:r>
              <a:rPr lang="en-US" sz="2000" dirty="0"/>
              <a:t>Principal Architect</a:t>
            </a:r>
            <a:br>
              <a:rPr lang="en-US" sz="2000" dirty="0"/>
            </a:br>
            <a:r>
              <a:rPr lang="en-US" sz="2000" dirty="0"/>
              <a:t>Messaging &amp; Real-Time Intelligence</a:t>
            </a:r>
            <a:br>
              <a:rPr lang="en-US" sz="2000" dirty="0"/>
            </a:br>
            <a:r>
              <a:rPr lang="en-US" sz="2000" dirty="0"/>
              <a:t>clemensv@microsoft.com</a:t>
            </a:r>
            <a:endParaRPr lang="en-US" dirty="0"/>
          </a:p>
        </p:txBody>
      </p:sp>
    </p:spTree>
    <p:extLst>
      <p:ext uri="{BB962C8B-B14F-4D97-AF65-F5344CB8AC3E}">
        <p14:creationId xmlns:p14="http://schemas.microsoft.com/office/powerpoint/2010/main" val="218268394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6DBE8-1E96-5453-EDA8-06A66B38A147}"/>
              </a:ext>
            </a:extLst>
          </p:cNvPr>
          <p:cNvSpPr>
            <a:spLocks noGrp="1"/>
          </p:cNvSpPr>
          <p:nvPr>
            <p:ph type="title"/>
          </p:nvPr>
        </p:nvSpPr>
        <p:spPr/>
        <p:txBody>
          <a:bodyPr/>
          <a:lstStyle/>
          <a:p>
            <a:r>
              <a:rPr lang="de-DE" dirty="0"/>
              <a:t>JSON Structure – </a:t>
            </a:r>
            <a:r>
              <a:rPr lang="de-DE" i="1" dirty="0"/>
              <a:t>abstract</a:t>
            </a:r>
            <a:r>
              <a:rPr lang="de-DE" dirty="0"/>
              <a:t> and </a:t>
            </a:r>
            <a:r>
              <a:rPr lang="de-DE" i="1" dirty="0"/>
              <a:t>$extends</a:t>
            </a:r>
            <a:endParaRPr lang="en-US" i="1" dirty="0"/>
          </a:p>
        </p:txBody>
      </p:sp>
      <p:sp>
        <p:nvSpPr>
          <p:cNvPr id="3" name="Content Placeholder 2">
            <a:extLst>
              <a:ext uri="{FF2B5EF4-FFF2-40B4-BE49-F238E27FC236}">
                <a16:creationId xmlns:a16="http://schemas.microsoft.com/office/drawing/2014/main" id="{D9DDA157-D3BB-A6FC-E05A-E04A61273187}"/>
              </a:ext>
            </a:extLst>
          </p:cNvPr>
          <p:cNvSpPr>
            <a:spLocks noGrp="1"/>
          </p:cNvSpPr>
          <p:nvPr>
            <p:ph sz="quarter" idx="10"/>
          </p:nvPr>
        </p:nvSpPr>
        <p:spPr>
          <a:xfrm>
            <a:off x="6508800" y="1844675"/>
            <a:ext cx="5094238" cy="4653582"/>
          </a:xfrm>
        </p:spPr>
        <p:txBody>
          <a:bodyPr/>
          <a:lstStyle/>
          <a:p>
            <a:pPr marL="457200" indent="-457200">
              <a:buFont typeface="Arial" panose="020B0604020202020204" pitchFamily="34" charset="0"/>
              <a:buChar char="•"/>
            </a:pPr>
            <a:r>
              <a:rPr lang="de-DE" i="1" dirty="0"/>
              <a:t>abstract: true</a:t>
            </a:r>
            <a:r>
              <a:rPr lang="de-DE" dirty="0"/>
              <a:t> declares extensible types</a:t>
            </a:r>
          </a:p>
          <a:p>
            <a:pPr marL="457200" indent="-457200">
              <a:buFont typeface="Arial" panose="020B0604020202020204" pitchFamily="34" charset="0"/>
              <a:buChar char="•"/>
            </a:pPr>
            <a:r>
              <a:rPr lang="de-DE" dirty="0"/>
              <a:t>Extensible types cannot be used (</a:t>
            </a:r>
            <a:r>
              <a:rPr lang="de-DE" i="1" dirty="0"/>
              <a:t>$ref</a:t>
            </a:r>
            <a:r>
              <a:rPr lang="de-DE" dirty="0"/>
              <a:t>) directly</a:t>
            </a:r>
          </a:p>
          <a:p>
            <a:pPr marL="457200" indent="-457200">
              <a:buFont typeface="Arial" panose="020B0604020202020204" pitchFamily="34" charset="0"/>
              <a:buChar char="•"/>
            </a:pPr>
            <a:r>
              <a:rPr lang="de-DE" dirty="0"/>
              <a:t>Extensible types can be extended by concrete types for sharing definitions</a:t>
            </a:r>
          </a:p>
          <a:p>
            <a:pPr marL="457200" indent="-457200">
              <a:buFont typeface="Arial" panose="020B0604020202020204" pitchFamily="34" charset="0"/>
              <a:buChar char="•"/>
            </a:pPr>
            <a:endParaRPr lang="de-DE" dirty="0"/>
          </a:p>
          <a:p>
            <a:pPr marL="457200" indent="-457200">
              <a:buFont typeface="Arial" panose="020B0604020202020204" pitchFamily="34" charset="0"/>
              <a:buChar char="•"/>
            </a:pPr>
            <a:r>
              <a:rPr lang="de-DE" dirty="0"/>
              <a:t>No polymorphism, only definition sharing</a:t>
            </a:r>
          </a:p>
        </p:txBody>
      </p:sp>
      <p:sp>
        <p:nvSpPr>
          <p:cNvPr id="5" name="TextBox 4">
            <a:extLst>
              <a:ext uri="{FF2B5EF4-FFF2-40B4-BE49-F238E27FC236}">
                <a16:creationId xmlns:a16="http://schemas.microsoft.com/office/drawing/2014/main" id="{947F5145-6CC1-8FFB-B0F4-7A7ED88B1260}"/>
              </a:ext>
            </a:extLst>
          </p:cNvPr>
          <p:cNvSpPr txBox="1"/>
          <p:nvPr/>
        </p:nvSpPr>
        <p:spPr>
          <a:xfrm>
            <a:off x="860400" y="1570077"/>
            <a:ext cx="4971600" cy="5170646"/>
          </a:xfrm>
          <a:prstGeom prst="rect">
            <a:avLst/>
          </a:prstGeom>
          <a:noFill/>
        </p:spPr>
        <p:txBody>
          <a:bodyPr wrap="square">
            <a:spAutoFit/>
          </a:bodyPr>
          <a:lstStyle/>
          <a:p>
            <a:pPr>
              <a:buNone/>
            </a:pP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"$schema"</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"https://json-structure.github.io/meta/core/v0/#"</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"definitions"</a:t>
            </a:r>
            <a:r>
              <a:rPr lang="en-US" sz="1000" b="0" dirty="0">
                <a:solidFill>
                  <a:srgbClr val="000000"/>
                </a:solidFill>
                <a:effectLst/>
                <a:latin typeface="CaskaydiaCove Nerd Font" panose="020B0509020204030204" pitchFamily="49" charset="0"/>
              </a:rPr>
              <a:t> :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highlight>
                  <a:srgbClr val="FFFF00"/>
                </a:highlight>
                <a:latin typeface="CaskaydiaCove Nerd Font" panose="020B0509020204030204" pitchFamily="49" charset="0"/>
              </a:rPr>
              <a:t>AddressBase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"abstract"</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0000FF"/>
                </a:solidFill>
                <a:effectLst/>
                <a:highlight>
                  <a:srgbClr val="00FF00"/>
                </a:highlight>
                <a:latin typeface="CaskaydiaCove Nerd Font" panose="020B0509020204030204" pitchFamily="49" charset="0"/>
              </a:rPr>
              <a:t>true</a:t>
            </a:r>
            <a:r>
              <a:rPr lang="en-US" sz="1000" b="0" dirty="0">
                <a:solidFill>
                  <a:srgbClr val="000000"/>
                </a:solidFill>
                <a:effectLst/>
                <a:highlight>
                  <a:srgbClr val="00FF00"/>
                </a:highligh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"city"</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"state"</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"zip"</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highlight>
                  <a:srgbClr val="FFFF00"/>
                </a:highlight>
                <a:latin typeface="CaskaydiaCove Nerd Font" panose="020B0509020204030204" pitchFamily="49" charset="0"/>
              </a:rPr>
              <a:t>StreetAddress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"$extends"</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A31515"/>
                </a:solidFill>
                <a:effectLst/>
                <a:highlight>
                  <a:srgbClr val="00FF00"/>
                </a:highlight>
                <a:latin typeface="CaskaydiaCove Nerd Font" panose="020B0509020204030204" pitchFamily="49" charset="0"/>
              </a:rPr>
              <a:t>"#/definitions/</a:t>
            </a:r>
            <a:r>
              <a:rPr lang="en-US" sz="1000" b="0" dirty="0" err="1">
                <a:solidFill>
                  <a:srgbClr val="A31515"/>
                </a:solidFill>
                <a:effectLst/>
                <a:highlight>
                  <a:srgbClr val="00FF00"/>
                </a:highlight>
                <a:latin typeface="CaskaydiaCove Nerd Font" panose="020B0509020204030204" pitchFamily="49" charset="0"/>
              </a:rPr>
              <a:t>AddressBase</a:t>
            </a:r>
            <a:r>
              <a:rPr lang="en-US" sz="1000" b="0" dirty="0">
                <a:solidFill>
                  <a:srgbClr val="A31515"/>
                </a:solidFill>
                <a:effectLst/>
                <a:highlight>
                  <a:srgbClr val="00FF00"/>
                </a:highligh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"street"</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highlight>
                  <a:srgbClr val="FFFF00"/>
                </a:highlight>
                <a:latin typeface="CaskaydiaCove Nerd Font" panose="020B0509020204030204" pitchFamily="49" charset="0"/>
              </a:rPr>
              <a:t>PostOfficeBoxAddress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"$extends"</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A31515"/>
                </a:solidFill>
                <a:effectLst/>
                <a:highlight>
                  <a:srgbClr val="00FF00"/>
                </a:highlight>
                <a:latin typeface="CaskaydiaCove Nerd Font" panose="020B0509020204030204" pitchFamily="49" charset="0"/>
              </a:rPr>
              <a:t>"#/definitions/</a:t>
            </a:r>
            <a:r>
              <a:rPr lang="en-US" sz="1000" b="0" dirty="0" err="1">
                <a:solidFill>
                  <a:srgbClr val="A31515"/>
                </a:solidFill>
                <a:effectLst/>
                <a:highlight>
                  <a:srgbClr val="00FF00"/>
                </a:highlight>
                <a:latin typeface="CaskaydiaCove Nerd Font" panose="020B0509020204030204" pitchFamily="49" charset="0"/>
              </a:rPr>
              <a:t>AddressBase</a:t>
            </a:r>
            <a:r>
              <a:rPr lang="en-US" sz="1000" b="0" dirty="0">
                <a:solidFill>
                  <a:srgbClr val="A31515"/>
                </a:solidFill>
                <a:effectLst/>
                <a:highlight>
                  <a:srgbClr val="00FF00"/>
                </a:highligh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poBox</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451A5"/>
                </a:solidFill>
                <a:effectLst/>
                <a:highlight>
                  <a:srgbClr val="FFFF00"/>
                </a:highlight>
                <a:latin typeface="CaskaydiaCove Nerd Font" panose="020B0509020204030204" pitchFamily="49" charset="0"/>
              </a:rPr>
              <a:t>Address</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highlight>
                  <a:srgbClr val="00FF00"/>
                </a:highlight>
                <a:latin typeface="CaskaydiaCove Nerd Font" panose="020B0509020204030204" pitchFamily="49" charset="0"/>
              </a:rPr>
              <a:t>"$extends"</a:t>
            </a:r>
            <a:r>
              <a:rPr lang="en-US" sz="1000" b="0" dirty="0">
                <a:solidFill>
                  <a:srgbClr val="000000"/>
                </a:solidFill>
                <a:effectLst/>
                <a:highlight>
                  <a:srgbClr val="00FF00"/>
                </a:highlight>
                <a:latin typeface="CaskaydiaCove Nerd Font" panose="020B0509020204030204" pitchFamily="49" charset="0"/>
              </a:rPr>
              <a:t>: </a:t>
            </a:r>
            <a:r>
              <a:rPr lang="en-US" sz="1000" b="0" dirty="0">
                <a:solidFill>
                  <a:srgbClr val="A31515"/>
                </a:solidFill>
                <a:effectLst/>
                <a:highlight>
                  <a:srgbClr val="00FF00"/>
                </a:highlight>
                <a:latin typeface="CaskaydiaCove Nerd Font" panose="020B0509020204030204" pitchFamily="49" charset="0"/>
              </a:rPr>
              <a:t>"#/definitions/</a:t>
            </a:r>
            <a:r>
              <a:rPr lang="en-US" sz="1000" b="0" dirty="0" err="1">
                <a:solidFill>
                  <a:srgbClr val="A31515"/>
                </a:solidFill>
                <a:effectLst/>
                <a:highlight>
                  <a:srgbClr val="00FF00"/>
                </a:highlight>
                <a:latin typeface="CaskaydiaCove Nerd Font" panose="020B0509020204030204" pitchFamily="49" charset="0"/>
              </a:rPr>
              <a:t>AddressBase</a:t>
            </a:r>
            <a:r>
              <a:rPr lang="en-US" sz="1000" b="0" dirty="0">
                <a:solidFill>
                  <a:srgbClr val="A31515"/>
                </a:solidFill>
                <a:effectLst/>
                <a:highlight>
                  <a:srgbClr val="00FF00"/>
                </a:highlight>
                <a:latin typeface="CaskaydiaCove Nerd Font" panose="020B0509020204030204" pitchFamily="49" charset="0"/>
              </a:rPr>
              <a:t>"</a:t>
            </a:r>
            <a:endParaRPr lang="en-US" sz="1000" b="0" dirty="0">
              <a:solidFill>
                <a:srgbClr val="000000"/>
              </a:solidFill>
              <a:effectLst/>
              <a:highlight>
                <a:srgbClr val="00FF00"/>
              </a:highligh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r>
              <a:rPr lang="en-US" sz="1000" b="0" dirty="0">
                <a:solidFill>
                  <a:srgbClr val="000000"/>
                </a:solidFill>
                <a:effectLst/>
                <a:latin typeface="CaskaydiaCove Nerd Font" panose="020B0509020204030204" pitchFamily="49" charset="0"/>
              </a:rPr>
              <a:t>}</a:t>
            </a:r>
          </a:p>
        </p:txBody>
      </p:sp>
      <p:sp>
        <p:nvSpPr>
          <p:cNvPr id="15" name="Arc 14">
            <a:extLst>
              <a:ext uri="{FF2B5EF4-FFF2-40B4-BE49-F238E27FC236}">
                <a16:creationId xmlns:a16="http://schemas.microsoft.com/office/drawing/2014/main" id="{852CB672-6933-3DC4-5471-5A331C6E8E70}"/>
              </a:ext>
            </a:extLst>
          </p:cNvPr>
          <p:cNvSpPr/>
          <p:nvPr/>
        </p:nvSpPr>
        <p:spPr>
          <a:xfrm>
            <a:off x="3493800" y="2731466"/>
            <a:ext cx="1015200" cy="1461600"/>
          </a:xfrm>
          <a:prstGeom prst="arc">
            <a:avLst>
              <a:gd name="adj1" fmla="val 16200000"/>
              <a:gd name="adj2" fmla="val 5571744"/>
            </a:avLst>
          </a:prstGeom>
          <a:ln>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4373402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5D610-9AF7-8AA3-2ADF-97863BC538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5537A0-6EC4-9B0C-521B-59ADAD497384}"/>
              </a:ext>
            </a:extLst>
          </p:cNvPr>
          <p:cNvSpPr>
            <a:spLocks noGrp="1"/>
          </p:cNvSpPr>
          <p:nvPr>
            <p:ph type="title"/>
          </p:nvPr>
        </p:nvSpPr>
        <p:spPr/>
        <p:txBody>
          <a:bodyPr/>
          <a:lstStyle/>
          <a:p>
            <a:r>
              <a:rPr lang="de-DE" dirty="0"/>
              <a:t>JSON Structure – Add-Ins</a:t>
            </a:r>
            <a:endParaRPr lang="en-US" dirty="0"/>
          </a:p>
        </p:txBody>
      </p:sp>
      <p:sp>
        <p:nvSpPr>
          <p:cNvPr id="3" name="Content Placeholder 2">
            <a:extLst>
              <a:ext uri="{FF2B5EF4-FFF2-40B4-BE49-F238E27FC236}">
                <a16:creationId xmlns:a16="http://schemas.microsoft.com/office/drawing/2014/main" id="{83345971-7720-7D6A-BAB3-3DCBBD592288}"/>
              </a:ext>
            </a:extLst>
          </p:cNvPr>
          <p:cNvSpPr>
            <a:spLocks noGrp="1"/>
          </p:cNvSpPr>
          <p:nvPr>
            <p:ph sz="quarter" idx="10"/>
          </p:nvPr>
        </p:nvSpPr>
        <p:spPr>
          <a:xfrm>
            <a:off x="6019200" y="1844675"/>
            <a:ext cx="5731200" cy="3484031"/>
          </a:xfrm>
        </p:spPr>
        <p:txBody>
          <a:bodyPr/>
          <a:lstStyle/>
          <a:p>
            <a:pPr marL="457200" indent="-457200">
              <a:buFont typeface="Arial" panose="020B0604020202020204" pitchFamily="34" charset="0"/>
              <a:buChar char="•"/>
            </a:pPr>
            <a:r>
              <a:rPr lang="de-DE" sz="2000" dirty="0"/>
              <a:t>Add-Ins are extensions that can be plugged into types on demand.</a:t>
            </a:r>
          </a:p>
          <a:p>
            <a:pPr marL="914400" lvl="1" indent="-457200">
              <a:buFont typeface="Arial" panose="020B0604020202020204" pitchFamily="34" charset="0"/>
              <a:buChar char="•"/>
            </a:pPr>
            <a:r>
              <a:rPr lang="de-DE" sz="1600" dirty="0"/>
              <a:t>You can activate add-ins at the document instance or meta-schema level.</a:t>
            </a:r>
          </a:p>
          <a:p>
            <a:pPr marL="914400" lvl="1" indent="-457200">
              <a:buFont typeface="Arial" panose="020B0604020202020204" pitchFamily="34" charset="0"/>
              <a:buChar char="•"/>
            </a:pPr>
            <a:r>
              <a:rPr lang="de-DE" sz="1600" dirty="0"/>
              <a:t>Used to turn on companion specification features </a:t>
            </a:r>
          </a:p>
          <a:p>
            <a:pPr marL="457200" indent="-457200">
              <a:buFont typeface="Arial" panose="020B0604020202020204" pitchFamily="34" charset="0"/>
              <a:buChar char="•"/>
            </a:pPr>
            <a:r>
              <a:rPr lang="de-DE" sz="2000" dirty="0"/>
              <a:t>Offered in schema via </a:t>
            </a:r>
            <a:r>
              <a:rPr lang="de-DE" sz="2000" i="1" dirty="0"/>
              <a:t>$offers</a:t>
            </a:r>
            <a:r>
              <a:rPr lang="de-DE" sz="2000" dirty="0"/>
              <a:t>, enabled in instance or metaschema via </a:t>
            </a:r>
            <a:r>
              <a:rPr lang="de-DE" sz="2000" i="1" dirty="0"/>
              <a:t>$uses</a:t>
            </a:r>
          </a:p>
          <a:p>
            <a:pPr marL="457200" indent="-457200">
              <a:buFont typeface="Arial" panose="020B0604020202020204" pitchFamily="34" charset="0"/>
              <a:buChar char="•"/>
            </a:pPr>
            <a:r>
              <a:rPr lang="de-DE" sz="2000" dirty="0"/>
              <a:t>Activated add-ins are merged into the target type as if they were local definitions</a:t>
            </a:r>
          </a:p>
          <a:p>
            <a:pPr marL="457200" indent="-457200">
              <a:buFont typeface="Arial" panose="020B0604020202020204" pitchFamily="34" charset="0"/>
              <a:buChar char="•"/>
            </a:pPr>
            <a:r>
              <a:rPr lang="de-DE" sz="2000" dirty="0"/>
              <a:t>Add-ins are </a:t>
            </a:r>
            <a:r>
              <a:rPr lang="de-DE" sz="2000" i="1" dirty="0"/>
              <a:t>abstract</a:t>
            </a:r>
            <a:r>
              <a:rPr lang="de-DE" sz="2000" dirty="0"/>
              <a:t> and </a:t>
            </a:r>
            <a:r>
              <a:rPr lang="de-DE" sz="2000" i="1" dirty="0"/>
              <a:t>$extend</a:t>
            </a:r>
            <a:r>
              <a:rPr lang="de-DE" sz="2000" dirty="0"/>
              <a:t> another type</a:t>
            </a:r>
            <a:endParaRPr lang="de-DE" sz="1800" dirty="0"/>
          </a:p>
        </p:txBody>
      </p:sp>
      <p:sp>
        <p:nvSpPr>
          <p:cNvPr id="6" name="TextBox 5">
            <a:extLst>
              <a:ext uri="{FF2B5EF4-FFF2-40B4-BE49-F238E27FC236}">
                <a16:creationId xmlns:a16="http://schemas.microsoft.com/office/drawing/2014/main" id="{4AFF6D2F-E5CD-5071-8733-D3E8F257B1E6}"/>
              </a:ext>
            </a:extLst>
          </p:cNvPr>
          <p:cNvSpPr txBox="1"/>
          <p:nvPr/>
        </p:nvSpPr>
        <p:spPr>
          <a:xfrm>
            <a:off x="126000" y="1835442"/>
            <a:ext cx="5731200" cy="4832092"/>
          </a:xfrm>
          <a:prstGeom prst="rect">
            <a:avLst/>
          </a:prstGeom>
          <a:solidFill>
            <a:schemeClr val="accent1">
              <a:lumMod val="20000"/>
              <a:lumOff val="80000"/>
            </a:schemeClr>
          </a:solidFill>
          <a:ln>
            <a:solidFill>
              <a:schemeClr val="tx1"/>
            </a:solidFill>
          </a:ln>
        </p:spPr>
        <p:txBody>
          <a:bodyPr wrap="square">
            <a:spAutoFit/>
          </a:bodyPr>
          <a:lstStyle/>
          <a:p>
            <a:pPr>
              <a:buNone/>
            </a:pP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"https://json-structure.github.io/meta/core/v0/#"</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"$id"</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"https://schemas.vasters.com/Addresses"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"$root"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"#/definitions/</a:t>
            </a:r>
            <a:r>
              <a:rPr lang="en-US" sz="1100" b="0" dirty="0" err="1">
                <a:solidFill>
                  <a:srgbClr val="A31515"/>
                </a:solidFill>
                <a:effectLst/>
                <a:latin typeface="CaskaydiaCove Nerd Font" panose="020B0509020204030204" pitchFamily="49" charset="0"/>
              </a:rPr>
              <a:t>StreetAddress</a:t>
            </a:r>
            <a:r>
              <a:rPr lang="en-US" sz="1100" b="0" dirty="0">
                <a:solidFill>
                  <a:srgbClr val="A3151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"$offers"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DeliveryInstructions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"#/definitions/</a:t>
            </a:r>
            <a:r>
              <a:rPr lang="en-US" sz="1100" b="0" dirty="0" err="1">
                <a:solidFill>
                  <a:srgbClr val="A31515"/>
                </a:solidFill>
                <a:effectLst/>
                <a:latin typeface="CaskaydiaCove Nerd Font" panose="020B0509020204030204" pitchFamily="49" charset="0"/>
              </a:rPr>
              <a:t>DeliveryInstructions</a:t>
            </a:r>
            <a:r>
              <a:rPr lang="en-US" sz="1100" b="0" dirty="0">
                <a:solidFill>
                  <a:srgbClr val="A31515"/>
                </a:solidFill>
                <a:effectLst/>
                <a:latin typeface="CaskaydiaCove Nerd Font" panose="020B0509020204030204" pitchFamily="49" charset="0"/>
              </a:rPr>
              <a:t>"</a:t>
            </a:r>
            <a:endParaRPr lang="en-US" sz="1100" b="0" dirty="0">
              <a:solidFill>
                <a:srgbClr val="000000"/>
              </a:solidFill>
              <a:effectLst/>
              <a:latin typeface="CaskaydiaCove Nerd Font" panose="020B0509020204030204" pitchFamily="49" charset="0"/>
            </a:endParaRP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"definitions"</a:t>
            </a:r>
            <a:r>
              <a:rPr lang="en-US" sz="1100" b="0" dirty="0">
                <a:solidFill>
                  <a:srgbClr val="000000"/>
                </a:solidFill>
                <a:effectLst/>
                <a:latin typeface="CaskaydiaCove Nerd Font" panose="020B0509020204030204" pitchFamily="49" charset="0"/>
              </a:rPr>
              <a:t> :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StreetAddress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"street"</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"city"</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"state"</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"zip"</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err="1">
                <a:solidFill>
                  <a:srgbClr val="0451A5"/>
                </a:solidFill>
                <a:effectLst/>
                <a:latin typeface="CaskaydiaCove Nerd Font" panose="020B0509020204030204" pitchFamily="49" charset="0"/>
              </a:rPr>
              <a:t>DeliveryInstructions</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"abstract"</a:t>
            </a:r>
            <a:r>
              <a:rPr lang="en-US" sz="1100" b="0" dirty="0">
                <a:solidFill>
                  <a:srgbClr val="000000"/>
                </a:solidFill>
                <a:effectLst/>
                <a:latin typeface="CaskaydiaCove Nerd Font" panose="020B0509020204030204" pitchFamily="49" charset="0"/>
              </a:rPr>
              <a:t>: </a:t>
            </a:r>
            <a:r>
              <a:rPr lang="en-US" sz="1100" b="0" dirty="0">
                <a:solidFill>
                  <a:srgbClr val="0000FF"/>
                </a:solidFill>
                <a:effectLst/>
                <a:latin typeface="CaskaydiaCove Nerd Font" panose="020B0509020204030204" pitchFamily="49" charset="0"/>
              </a:rPr>
              <a:t>true</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"$extends"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"#/definitions/</a:t>
            </a:r>
            <a:r>
              <a:rPr lang="en-US" sz="1100" b="0" dirty="0" err="1">
                <a:solidFill>
                  <a:srgbClr val="A31515"/>
                </a:solidFill>
                <a:effectLst/>
                <a:latin typeface="CaskaydiaCove Nerd Font" panose="020B0509020204030204" pitchFamily="49" charset="0"/>
              </a:rPr>
              <a:t>StreetAddress</a:t>
            </a:r>
            <a:r>
              <a:rPr lang="en-US" sz="1100" b="0" dirty="0">
                <a:solidFill>
                  <a:srgbClr val="A3151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"instructions"</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"string"</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r>
              <a:rPr lang="en-US" sz="1100" b="0" dirty="0">
                <a:solidFill>
                  <a:srgbClr val="000000"/>
                </a:solidFill>
                <a:effectLst/>
                <a:latin typeface="CaskaydiaCove Nerd Font" panose="020B0509020204030204" pitchFamily="49" charset="0"/>
              </a:rPr>
              <a:t>}</a:t>
            </a:r>
          </a:p>
        </p:txBody>
      </p:sp>
      <p:sp>
        <p:nvSpPr>
          <p:cNvPr id="8" name="TextBox 7">
            <a:extLst>
              <a:ext uri="{FF2B5EF4-FFF2-40B4-BE49-F238E27FC236}">
                <a16:creationId xmlns:a16="http://schemas.microsoft.com/office/drawing/2014/main" id="{13195AAA-0C7E-210C-C165-24B5E36A4A50}"/>
              </a:ext>
            </a:extLst>
          </p:cNvPr>
          <p:cNvSpPr txBox="1"/>
          <p:nvPr/>
        </p:nvSpPr>
        <p:spPr>
          <a:xfrm>
            <a:off x="4183200" y="5097600"/>
            <a:ext cx="4541281" cy="1615827"/>
          </a:xfrm>
          <a:prstGeom prst="rect">
            <a:avLst/>
          </a:prstGeom>
          <a:solidFill>
            <a:schemeClr val="accent1">
              <a:lumMod val="40000"/>
              <a:lumOff val="60000"/>
            </a:schemeClr>
          </a:solidFill>
          <a:ln>
            <a:solidFill>
              <a:schemeClr val="tx1"/>
            </a:solidFill>
          </a:ln>
        </p:spPr>
        <p:txBody>
          <a:bodyPr wrap="square">
            <a:spAutoFit/>
          </a:bodyPr>
          <a:lstStyle/>
          <a:p>
            <a:pPr>
              <a:buNone/>
            </a:pP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"https://schemas.vasters.com/Addresses"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"$uses"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a:t>
            </a:r>
            <a:r>
              <a:rPr lang="en-US" sz="1100" b="0" dirty="0" err="1">
                <a:solidFill>
                  <a:srgbClr val="A31515"/>
                </a:solidFill>
                <a:effectLst/>
                <a:latin typeface="CaskaydiaCove Nerd Font" panose="020B0509020204030204" pitchFamily="49" charset="0"/>
              </a:rPr>
              <a:t>DeliveryInstructions</a:t>
            </a:r>
            <a:r>
              <a:rPr lang="en-US" sz="1100" b="0" dirty="0">
                <a:solidFill>
                  <a:srgbClr val="A3151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"street"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"123 Main St"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"city"</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"Anytown"</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"state"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"QA"</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"zip"</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"00001"</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"instructions"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"Leave at the back door"</a:t>
            </a:r>
            <a:endParaRPr lang="en-US" sz="1100" b="0" dirty="0">
              <a:solidFill>
                <a:srgbClr val="000000"/>
              </a:solidFill>
              <a:effectLst/>
              <a:latin typeface="CaskaydiaCove Nerd Font" panose="020B0509020204030204" pitchFamily="49" charset="0"/>
            </a:endParaRPr>
          </a:p>
          <a:p>
            <a:r>
              <a:rPr lang="en-US" sz="1100" b="0" dirty="0">
                <a:solidFill>
                  <a:srgbClr val="000000"/>
                </a:solidFill>
                <a:effectLst/>
                <a:latin typeface="CaskaydiaCove Nerd Font" panose="020B0509020204030204" pitchFamily="49" charset="0"/>
              </a:rPr>
              <a:t>}</a:t>
            </a:r>
          </a:p>
        </p:txBody>
      </p:sp>
      <p:cxnSp>
        <p:nvCxnSpPr>
          <p:cNvPr id="10" name="Straight Arrow Connector 9">
            <a:extLst>
              <a:ext uri="{FF2B5EF4-FFF2-40B4-BE49-F238E27FC236}">
                <a16:creationId xmlns:a16="http://schemas.microsoft.com/office/drawing/2014/main" id="{28FD6298-9750-6328-E6F2-A6A0B70E982A}"/>
              </a:ext>
            </a:extLst>
          </p:cNvPr>
          <p:cNvCxnSpPr>
            <a:cxnSpLocks/>
          </p:cNvCxnSpPr>
          <p:nvPr/>
        </p:nvCxnSpPr>
        <p:spPr>
          <a:xfrm flipH="1" flipV="1">
            <a:off x="2721600" y="2980800"/>
            <a:ext cx="1663200" cy="2534400"/>
          </a:xfrm>
          <a:prstGeom prst="straightConnector1">
            <a:avLst/>
          </a:prstGeom>
          <a:ln w="19050">
            <a:solidFill>
              <a:schemeClr val="accent3">
                <a:lumMod val="25000"/>
              </a:schemeClr>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E70514-E58E-9D49-73D0-AECD8F008034}"/>
              </a:ext>
            </a:extLst>
          </p:cNvPr>
          <p:cNvCxnSpPr>
            <a:cxnSpLocks/>
          </p:cNvCxnSpPr>
          <p:nvPr/>
        </p:nvCxnSpPr>
        <p:spPr>
          <a:xfrm flipH="1">
            <a:off x="2721600" y="2980800"/>
            <a:ext cx="540000" cy="1843200"/>
          </a:xfrm>
          <a:prstGeom prst="straightConnector1">
            <a:avLst/>
          </a:prstGeom>
          <a:ln>
            <a:solidFill>
              <a:schemeClr val="tx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1FF1113-5781-3D55-9444-DF1F23A9F7E8}"/>
              </a:ext>
            </a:extLst>
          </p:cNvPr>
          <p:cNvCxnSpPr>
            <a:cxnSpLocks/>
          </p:cNvCxnSpPr>
          <p:nvPr/>
        </p:nvCxnSpPr>
        <p:spPr>
          <a:xfrm flipH="1" flipV="1">
            <a:off x="2124000" y="4449600"/>
            <a:ext cx="374400" cy="748800"/>
          </a:xfrm>
          <a:prstGeom prst="straightConnector1">
            <a:avLst/>
          </a:prstGeom>
          <a:ln>
            <a:solidFill>
              <a:schemeClr val="tx1"/>
            </a:solidFill>
            <a:prstDash val="sysDot"/>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145205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B27BA-3470-D3DF-E0FE-1291A8A8FB43}"/>
              </a:ext>
            </a:extLst>
          </p:cNvPr>
          <p:cNvSpPr>
            <a:spLocks noGrp="1"/>
          </p:cNvSpPr>
          <p:nvPr>
            <p:ph type="title"/>
          </p:nvPr>
        </p:nvSpPr>
        <p:spPr/>
        <p:txBody>
          <a:bodyPr/>
          <a:lstStyle/>
          <a:p>
            <a:r>
              <a:rPr lang="de-DE" dirty="0"/>
              <a:t>JSON Structure – Internationalization &amp; Aliasing </a:t>
            </a:r>
            <a:endParaRPr lang="en-US" dirty="0"/>
          </a:p>
        </p:txBody>
      </p:sp>
      <p:sp>
        <p:nvSpPr>
          <p:cNvPr id="3" name="Content Placeholder 2">
            <a:extLst>
              <a:ext uri="{FF2B5EF4-FFF2-40B4-BE49-F238E27FC236}">
                <a16:creationId xmlns:a16="http://schemas.microsoft.com/office/drawing/2014/main" id="{7B1BB080-174F-D4F4-65EE-C37B13F2B719}"/>
              </a:ext>
            </a:extLst>
          </p:cNvPr>
          <p:cNvSpPr>
            <a:spLocks noGrp="1"/>
          </p:cNvSpPr>
          <p:nvPr>
            <p:ph sz="quarter" idx="10"/>
          </p:nvPr>
        </p:nvSpPr>
        <p:spPr>
          <a:xfrm>
            <a:off x="4939200" y="2046555"/>
            <a:ext cx="6825600" cy="4154984"/>
          </a:xfrm>
        </p:spPr>
        <p:txBody>
          <a:bodyPr/>
          <a:lstStyle/>
          <a:p>
            <a:pPr marL="457200" indent="-457200">
              <a:buFont typeface="Arial" panose="020B0604020202020204" pitchFamily="34" charset="0"/>
              <a:buChar char="•"/>
            </a:pPr>
            <a:r>
              <a:rPr lang="de-DE" sz="2500" dirty="0"/>
              <a:t>The </a:t>
            </a:r>
            <a:r>
              <a:rPr lang="de-DE" sz="2500" i="1" dirty="0"/>
              <a:t>altnames</a:t>
            </a:r>
            <a:r>
              <a:rPr lang="de-DE" sz="2500" dirty="0"/>
              <a:t> extension allows defining alternate names for types and properties. </a:t>
            </a:r>
          </a:p>
          <a:p>
            <a:pPr marL="457200" indent="-457200">
              <a:buFont typeface="Arial" panose="020B0604020202020204" pitchFamily="34" charset="0"/>
              <a:buChar char="•"/>
            </a:pPr>
            <a:r>
              <a:rPr lang="de-DE" sz="2500" dirty="0"/>
              <a:t>The keys in the </a:t>
            </a:r>
            <a:r>
              <a:rPr lang="de-DE" sz="2500" i="1" dirty="0"/>
              <a:t>altnames</a:t>
            </a:r>
            <a:r>
              <a:rPr lang="de-DE" sz="2500" dirty="0"/>
              <a:t> table indicate the purpose. </a:t>
            </a:r>
          </a:p>
          <a:p>
            <a:pPr marL="457200" indent="-457200">
              <a:buFont typeface="Arial" panose="020B0604020202020204" pitchFamily="34" charset="0"/>
              <a:buChar char="•"/>
            </a:pPr>
            <a:r>
              <a:rPr lang="de-DE" sz="2500" i="1" dirty="0"/>
              <a:t>lang:{code}</a:t>
            </a:r>
            <a:r>
              <a:rPr lang="de-DE" sz="2500" dirty="0"/>
              <a:t> is reserved for display names</a:t>
            </a:r>
          </a:p>
          <a:p>
            <a:pPr marL="457200" indent="-457200">
              <a:buFont typeface="Arial" panose="020B0604020202020204" pitchFamily="34" charset="0"/>
              <a:buChar char="•"/>
            </a:pPr>
            <a:r>
              <a:rPr lang="de-DE" sz="2500" i="1" dirty="0"/>
              <a:t>json</a:t>
            </a:r>
            <a:r>
              <a:rPr lang="de-DE" sz="2500" dirty="0"/>
              <a:t> is reserved for identifiers that are outside the permitted character range for identifiers.</a:t>
            </a:r>
          </a:p>
          <a:p>
            <a:pPr marL="457200" indent="-457200">
              <a:buFont typeface="Arial" panose="020B0604020202020204" pitchFamily="34" charset="0"/>
              <a:buChar char="•"/>
            </a:pPr>
            <a:r>
              <a:rPr lang="en-US" sz="2500" i="1" dirty="0" err="1"/>
              <a:t>altenums</a:t>
            </a:r>
            <a:r>
              <a:rPr lang="en-US" sz="2500" i="1" dirty="0"/>
              <a:t> </a:t>
            </a:r>
            <a:r>
              <a:rPr lang="en-US" sz="2500" dirty="0"/>
              <a:t>exists for alternates to </a:t>
            </a:r>
            <a:r>
              <a:rPr lang="en-US" sz="2500" dirty="0" err="1"/>
              <a:t>enum</a:t>
            </a:r>
            <a:r>
              <a:rPr lang="en-US" sz="2500" dirty="0"/>
              <a:t> symbols.</a:t>
            </a:r>
            <a:endParaRPr lang="de-DE" sz="2500" i="1" dirty="0"/>
          </a:p>
        </p:txBody>
      </p:sp>
      <p:sp>
        <p:nvSpPr>
          <p:cNvPr id="5" name="TextBox 4">
            <a:extLst>
              <a:ext uri="{FF2B5EF4-FFF2-40B4-BE49-F238E27FC236}">
                <a16:creationId xmlns:a16="http://schemas.microsoft.com/office/drawing/2014/main" id="{9BB53341-6DA1-65E4-1349-B4E9351932D7}"/>
              </a:ext>
            </a:extLst>
          </p:cNvPr>
          <p:cNvSpPr txBox="1"/>
          <p:nvPr/>
        </p:nvSpPr>
        <p:spPr>
          <a:xfrm>
            <a:off x="219600" y="1692612"/>
            <a:ext cx="5036400" cy="5016758"/>
          </a:xfrm>
          <a:prstGeom prst="rect">
            <a:avLst/>
          </a:prstGeom>
          <a:noFill/>
        </p:spPr>
        <p:txBody>
          <a:bodyPr wrap="square">
            <a:spAutoFit/>
          </a:bodyPr>
          <a:lstStyle/>
          <a:p>
            <a:pPr>
              <a:buNone/>
            </a:pP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"$schema"</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"https://json-structure.github.io/meta/core/v0/#"</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"$uses"</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"Person"</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"object"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json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person_data</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lang:en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"Person"</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lang:de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"Person"</a:t>
            </a:r>
            <a:endParaRPr lang="en-US" sz="1000" b="0" dirty="0">
              <a:solidFill>
                <a:srgbClr val="000000"/>
              </a:solidFill>
              <a:effectLs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"properties"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firstName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json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first_name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lang:en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"First Name"</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lang:de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Vorname</a:t>
            </a:r>
            <a:r>
              <a:rPr lang="en-US" sz="1000" b="0" dirty="0">
                <a:solidFill>
                  <a:srgbClr val="A31515"/>
                </a:solidFill>
                <a:effectLst/>
                <a:latin typeface="CaskaydiaCove Nerd Font" panose="020B0509020204030204" pitchFamily="49" charset="0"/>
              </a:rPr>
              <a:t>"</a:t>
            </a:r>
            <a:endParaRPr lang="en-US" sz="1000" b="0" dirty="0">
              <a:solidFill>
                <a:srgbClr val="000000"/>
              </a:solidFill>
              <a:effectLs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lastName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"type"</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"string"</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"altnames"</a:t>
            </a: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json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last_name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lang:en</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"Last Name"</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err="1">
                <a:solidFill>
                  <a:srgbClr val="0451A5"/>
                </a:solidFill>
                <a:effectLst/>
                <a:latin typeface="CaskaydiaCove Nerd Font" panose="020B0509020204030204" pitchFamily="49" charset="0"/>
              </a:rPr>
              <a:t>lang:de</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Nachname</a:t>
            </a:r>
            <a:r>
              <a:rPr lang="en-US" sz="1000" b="0" dirty="0">
                <a:solidFill>
                  <a:srgbClr val="A31515"/>
                </a:solidFill>
                <a:effectLst/>
                <a:latin typeface="CaskaydiaCove Nerd Font" panose="020B0509020204030204" pitchFamily="49" charset="0"/>
              </a:rPr>
              <a:t>"</a:t>
            </a:r>
            <a:endParaRPr lang="en-US" sz="1000" b="0" dirty="0">
              <a:solidFill>
                <a:srgbClr val="000000"/>
              </a:solidFill>
              <a:effectLst/>
              <a:latin typeface="CaskaydiaCove Nerd Font" panose="020B0509020204030204" pitchFamily="49" charset="0"/>
            </a:endParaRP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p>
          <a:p>
            <a:pPr>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"required"</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firstName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a:t>
            </a:r>
            <a:r>
              <a:rPr lang="en-US" sz="1000" b="0" dirty="0" err="1">
                <a:solidFill>
                  <a:srgbClr val="A31515"/>
                </a:solidFill>
                <a:effectLst/>
                <a:latin typeface="CaskaydiaCove Nerd Font" panose="020B0509020204030204" pitchFamily="49" charset="0"/>
              </a:rPr>
              <a:t>lastName</a:t>
            </a:r>
            <a:r>
              <a:rPr lang="en-US" sz="1000" b="0" dirty="0">
                <a:solidFill>
                  <a:srgbClr val="A3151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p>
          <a:p>
            <a:pPr>
              <a:buNone/>
            </a:pPr>
            <a:r>
              <a:rPr lang="en-US" sz="1000" b="0" dirty="0">
                <a:solidFill>
                  <a:srgbClr val="000000"/>
                </a:solidFill>
                <a:effectLst/>
                <a:latin typeface="CaskaydiaCove Nerd Font" panose="020B0509020204030204" pitchFamily="49" charset="0"/>
              </a:rPr>
              <a:t>    }</a:t>
            </a:r>
          </a:p>
          <a:p>
            <a:r>
              <a:rPr lang="en-US" sz="10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8439698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B00C4-2ED4-61A4-5688-00BC0DA34679}"/>
              </a:ext>
            </a:extLst>
          </p:cNvPr>
          <p:cNvSpPr>
            <a:spLocks noGrp="1"/>
          </p:cNvSpPr>
          <p:nvPr>
            <p:ph type="title"/>
          </p:nvPr>
        </p:nvSpPr>
        <p:spPr/>
        <p:txBody>
          <a:bodyPr/>
          <a:lstStyle/>
          <a:p>
            <a:r>
              <a:rPr lang="de-DE" dirty="0"/>
              <a:t>JSON Structure – Scientific Units and Currencies</a:t>
            </a:r>
            <a:endParaRPr lang="en-US" dirty="0"/>
          </a:p>
        </p:txBody>
      </p:sp>
      <p:sp>
        <p:nvSpPr>
          <p:cNvPr id="3" name="Content Placeholder 2">
            <a:extLst>
              <a:ext uri="{FF2B5EF4-FFF2-40B4-BE49-F238E27FC236}">
                <a16:creationId xmlns:a16="http://schemas.microsoft.com/office/drawing/2014/main" id="{C3A2F1F9-C4EE-A2A1-9B54-1331754C6978}"/>
              </a:ext>
            </a:extLst>
          </p:cNvPr>
          <p:cNvSpPr>
            <a:spLocks noGrp="1"/>
          </p:cNvSpPr>
          <p:nvPr>
            <p:ph sz="quarter" idx="10"/>
          </p:nvPr>
        </p:nvSpPr>
        <p:spPr>
          <a:xfrm>
            <a:off x="6554402" y="2053475"/>
            <a:ext cx="5142236" cy="3841052"/>
          </a:xfrm>
        </p:spPr>
        <p:txBody>
          <a:bodyPr/>
          <a:lstStyle/>
          <a:p>
            <a:pPr marL="457200" indent="-457200">
              <a:buFont typeface="Arial" panose="020B0604020202020204" pitchFamily="34" charset="0"/>
              <a:buChar char="•"/>
            </a:pPr>
            <a:r>
              <a:rPr lang="de-DE" sz="2400" dirty="0"/>
              <a:t>We use schemas to exchange data structures between applications, including AI agents.</a:t>
            </a:r>
          </a:p>
          <a:p>
            <a:pPr marL="457200" indent="-457200">
              <a:buFont typeface="Arial" panose="020B0604020202020204" pitchFamily="34" charset="0"/>
              <a:buChar char="•"/>
            </a:pPr>
            <a:r>
              <a:rPr lang="de-DE" sz="2400" dirty="0"/>
              <a:t>Currencies and scientific units are extremely common points of miscommunication and confusion</a:t>
            </a:r>
          </a:p>
          <a:p>
            <a:pPr marL="457200" indent="-457200">
              <a:buFont typeface="Arial" panose="020B0604020202020204" pitchFamily="34" charset="0"/>
              <a:buChar char="•"/>
            </a:pPr>
            <a:r>
              <a:rPr lang="de-DE" sz="2400" i="1" dirty="0"/>
              <a:t>currency, unit</a:t>
            </a:r>
            <a:r>
              <a:rPr lang="de-DE" sz="2400" dirty="0"/>
              <a:t>, and</a:t>
            </a:r>
            <a:r>
              <a:rPr lang="de-DE" sz="2400" i="1" dirty="0"/>
              <a:t> symbol</a:t>
            </a:r>
            <a:r>
              <a:rPr lang="de-DE" sz="2400" dirty="0"/>
              <a:t> are extensions with well-defined value spaces aiming to limit that confusion</a:t>
            </a:r>
            <a:endParaRPr lang="en-US" sz="2400" i="1" dirty="0"/>
          </a:p>
        </p:txBody>
      </p:sp>
      <p:sp>
        <p:nvSpPr>
          <p:cNvPr id="5" name="TextBox 4">
            <a:extLst>
              <a:ext uri="{FF2B5EF4-FFF2-40B4-BE49-F238E27FC236}">
                <a16:creationId xmlns:a16="http://schemas.microsoft.com/office/drawing/2014/main" id="{15C39F62-91CA-D38E-1E28-5F481F475ACD}"/>
              </a:ext>
            </a:extLst>
          </p:cNvPr>
          <p:cNvSpPr txBox="1"/>
          <p:nvPr/>
        </p:nvSpPr>
        <p:spPr>
          <a:xfrm>
            <a:off x="588263" y="1763921"/>
            <a:ext cx="4788000" cy="2462213"/>
          </a:xfrm>
          <a:prstGeom prst="rect">
            <a:avLst/>
          </a:prstGeom>
          <a:noFill/>
        </p:spPr>
        <p:txBody>
          <a:bodyPr wrap="square">
            <a:spAutoFit/>
          </a:bodyPr>
          <a:lstStyle/>
          <a:p>
            <a:pPr>
              <a:buNone/>
            </a:pP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"https://json-structure.github.io/meta/core/v0/#"</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"$uses"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"Units"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"name"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"Price"</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"value"</a:t>
            </a:r>
            <a:r>
              <a:rPr lang="en-US" sz="1100" b="0" dirty="0">
                <a:solidFill>
                  <a:srgbClr val="000000"/>
                </a:solidFill>
                <a:effectLst/>
                <a:latin typeface="CaskaydiaCove Nerd Font" panose="020B0509020204030204" pitchFamily="49" charset="0"/>
              </a:rPr>
              <a:t>: {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"decimal"</a:t>
            </a:r>
            <a:r>
              <a:rPr lang="en-US" sz="1100" b="0" dirty="0">
                <a:solidFill>
                  <a:srgbClr val="000000"/>
                </a:solidFill>
                <a:effectLst/>
                <a:latin typeface="CaskaydiaCove Nerd Font" panose="020B0509020204030204" pitchFamily="49" charset="0"/>
              </a:rPr>
              <a:t>,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"precision"</a:t>
            </a:r>
            <a:r>
              <a:rPr lang="en-US" sz="1100" b="0" dirty="0">
                <a:solidFill>
                  <a:srgbClr val="000000"/>
                </a:solidFill>
                <a:effectLst/>
                <a:latin typeface="CaskaydiaCove Nerd Font" panose="020B0509020204030204" pitchFamily="49" charset="0"/>
              </a:rPr>
              <a:t>: </a:t>
            </a:r>
            <a:r>
              <a:rPr lang="en-US" sz="1100" b="0" dirty="0">
                <a:solidFill>
                  <a:srgbClr val="098658"/>
                </a:solidFill>
                <a:effectLst/>
                <a:latin typeface="CaskaydiaCove Nerd Font" panose="020B0509020204030204" pitchFamily="49" charset="0"/>
              </a:rPr>
              <a:t>20</a:t>
            </a:r>
            <a:r>
              <a:rPr lang="en-US" sz="1100" b="0" dirty="0">
                <a:solidFill>
                  <a:srgbClr val="000000"/>
                </a:solidFill>
                <a:effectLst/>
                <a:latin typeface="CaskaydiaCove Nerd Font" panose="020B0509020204030204" pitchFamily="49" charset="0"/>
              </a:rPr>
              <a:t>,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"scale"</a:t>
            </a:r>
            <a:r>
              <a:rPr lang="en-US" sz="1100" b="0" dirty="0">
                <a:solidFill>
                  <a:srgbClr val="000000"/>
                </a:solidFill>
                <a:effectLst/>
                <a:latin typeface="CaskaydiaCove Nerd Font" panose="020B0509020204030204" pitchFamily="49" charset="0"/>
              </a:rPr>
              <a:t>: </a:t>
            </a:r>
            <a:r>
              <a:rPr lang="en-US" sz="1100" b="0" dirty="0">
                <a:solidFill>
                  <a:srgbClr val="098658"/>
                </a:solidFill>
                <a:effectLst/>
                <a:latin typeface="CaskaydiaCove Nerd Font" panose="020B0509020204030204" pitchFamily="49" charset="0"/>
              </a:rPr>
              <a:t>2</a:t>
            </a:r>
            <a:r>
              <a:rPr lang="en-US" sz="1100" b="0" dirty="0">
                <a:solidFill>
                  <a:srgbClr val="000000"/>
                </a:solidFill>
                <a:effectLst/>
                <a:latin typeface="CaskaydiaCove Nerd Font" panose="020B0509020204030204" pitchFamily="49" charset="0"/>
              </a:rPr>
              <a:t>, </a:t>
            </a:r>
            <a:br>
              <a:rPr lang="en-US" sz="1100" b="0" dirty="0">
                <a:solidFill>
                  <a:srgbClr val="000000"/>
                </a:solidFill>
                <a:effectLst/>
                <a:latin typeface="CaskaydiaCove Nerd Font" panose="020B0509020204030204" pitchFamily="49" charset="0"/>
              </a:rPr>
            </a:br>
            <a:r>
              <a:rPr lang="en-US" sz="1100" b="0" dirty="0">
                <a:solidFill>
                  <a:srgbClr val="000000"/>
                </a:solidFill>
                <a:effectLst/>
                <a:latin typeface="CaskaydiaCove Nerd Font" panose="020B0509020204030204" pitchFamily="49" charset="0"/>
              </a:rPr>
              <a:t>            </a:t>
            </a:r>
            <a:r>
              <a:rPr lang="en-US" sz="1100" b="0" dirty="0">
                <a:solidFill>
                  <a:srgbClr val="0451A5"/>
                </a:solidFill>
                <a:effectLst/>
                <a:highlight>
                  <a:srgbClr val="FFFF00"/>
                </a:highlight>
                <a:latin typeface="CaskaydiaCove Nerd Font" panose="020B0509020204030204" pitchFamily="49" charset="0"/>
              </a:rPr>
              <a:t>"currency"</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A31515"/>
                </a:solidFill>
                <a:effectLst/>
                <a:highlight>
                  <a:srgbClr val="FFFF00"/>
                </a:highlight>
                <a:latin typeface="CaskaydiaCove Nerd Font" panose="020B0509020204030204" pitchFamily="49" charset="0"/>
              </a:rPr>
              <a:t>"USD"</a:t>
            </a:r>
            <a:r>
              <a:rPr lang="en-US" sz="1100" b="0" dirty="0">
                <a:solidFill>
                  <a:srgbClr val="000000"/>
                </a:solidFill>
                <a:effectLst/>
                <a:latin typeface="CaskaydiaCove Nerd Font" panose="020B0509020204030204" pitchFamily="49" charset="0"/>
              </a:rPr>
              <a:t> }</a:t>
            </a:r>
          </a:p>
          <a:p>
            <a:pPr>
              <a:buNone/>
            </a:pPr>
            <a:r>
              <a:rPr lang="en-US" sz="1100" b="0" dirty="0">
                <a:solidFill>
                  <a:srgbClr val="000000"/>
                </a:solidFill>
                <a:effectLst/>
                <a:latin typeface="CaskaydiaCove Nerd Font" panose="020B0509020204030204" pitchFamily="49" charset="0"/>
              </a:rPr>
              <a:t>    }</a:t>
            </a:r>
          </a:p>
          <a:p>
            <a:r>
              <a:rPr lang="en-US" sz="1100" b="0" dirty="0">
                <a:solidFill>
                  <a:srgbClr val="000000"/>
                </a:solidFill>
                <a:effectLst/>
                <a:latin typeface="CaskaydiaCove Nerd Font" panose="020B0509020204030204" pitchFamily="49" charset="0"/>
              </a:rPr>
              <a:t>}</a:t>
            </a:r>
          </a:p>
        </p:txBody>
      </p:sp>
      <p:sp>
        <p:nvSpPr>
          <p:cNvPr id="7" name="TextBox 6">
            <a:extLst>
              <a:ext uri="{FF2B5EF4-FFF2-40B4-BE49-F238E27FC236}">
                <a16:creationId xmlns:a16="http://schemas.microsoft.com/office/drawing/2014/main" id="{4D51BB05-84C1-6F0A-5D56-E154709D1378}"/>
              </a:ext>
            </a:extLst>
          </p:cNvPr>
          <p:cNvSpPr txBox="1"/>
          <p:nvPr/>
        </p:nvSpPr>
        <p:spPr>
          <a:xfrm>
            <a:off x="588263" y="4278404"/>
            <a:ext cx="4788000" cy="2055434"/>
          </a:xfrm>
          <a:prstGeom prst="rect">
            <a:avLst/>
          </a:prstGeom>
          <a:noFill/>
        </p:spPr>
        <p:txBody>
          <a:bodyPr wrap="square">
            <a:spAutoFit/>
          </a:bodyPr>
          <a:lstStyle/>
          <a:p>
            <a:pPr>
              <a:lnSpc>
                <a:spcPts val="1425"/>
              </a:lnSpc>
              <a:buNone/>
            </a:pP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"$schema"</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"https://json-structure.github.io/meta/core/v0/#"</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"$uses"</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"Units"</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"object"</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"name"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"Pressure"</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"properties"</a:t>
            </a:r>
            <a:r>
              <a:rPr lang="en-US" sz="1100" b="0" dirty="0">
                <a:solidFill>
                  <a:srgbClr val="000000"/>
                </a:solidFill>
                <a:effectLst/>
                <a:latin typeface="CaskaydiaCove Nerd Font" panose="020B0509020204030204" pitchFamily="49" charset="0"/>
              </a:rPr>
              <a:t>: {</a:t>
            </a:r>
          </a:p>
          <a:p>
            <a:pPr>
              <a:lnSpc>
                <a:spcPts val="1425"/>
              </a:lnSpc>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"value"</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"double"</a:t>
            </a:r>
            <a:r>
              <a:rPr lang="en-US" sz="1100" b="0" dirty="0">
                <a:solidFill>
                  <a:srgbClr val="000000"/>
                </a:solidFill>
                <a:effectLst/>
                <a:latin typeface="CaskaydiaCove Nerd Font" panose="020B0509020204030204" pitchFamily="49" charset="0"/>
              </a:rPr>
              <a:t>, </a:t>
            </a:r>
            <a:r>
              <a:rPr lang="en-US" sz="1100" b="0" dirty="0">
                <a:solidFill>
                  <a:srgbClr val="0451A5"/>
                </a:solidFill>
                <a:effectLst/>
                <a:highlight>
                  <a:srgbClr val="FFFF00"/>
                </a:highlight>
                <a:latin typeface="CaskaydiaCove Nerd Font" panose="020B0509020204030204" pitchFamily="49" charset="0"/>
              </a:rPr>
              <a:t>"unit"</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A31515"/>
                </a:solidFill>
                <a:effectLst/>
                <a:highlight>
                  <a:srgbClr val="FFFF00"/>
                </a:highlight>
                <a:latin typeface="CaskaydiaCove Nerd Font" panose="020B0509020204030204" pitchFamily="49" charset="0"/>
              </a:rPr>
              <a:t>"</a:t>
            </a:r>
            <a:r>
              <a:rPr lang="en-US" sz="1100" b="0" dirty="0" err="1">
                <a:solidFill>
                  <a:srgbClr val="A31515"/>
                </a:solidFill>
                <a:effectLst/>
                <a:highlight>
                  <a:srgbClr val="FFFF00"/>
                </a:highlight>
                <a:latin typeface="CaskaydiaCove Nerd Font" panose="020B0509020204030204" pitchFamily="49" charset="0"/>
              </a:rPr>
              <a:t>hPa</a:t>
            </a:r>
            <a:r>
              <a:rPr lang="en-US" sz="1100" b="0" dirty="0">
                <a:solidFill>
                  <a:srgbClr val="A31515"/>
                </a:solidFill>
                <a:effectLst/>
                <a:highlight>
                  <a:srgbClr val="FFFF00"/>
                </a:highlight>
                <a:latin typeface="CaskaydiaCove Nerd Font" panose="020B0509020204030204" pitchFamily="49" charset="0"/>
              </a:rPr>
              <a:t>"</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000000"/>
                </a:solidFill>
                <a:effectLst/>
                <a:latin typeface="CaskaydiaCove Nerd Font" panose="020B0509020204030204" pitchFamily="49" charset="0"/>
              </a:rPr>
              <a:t>},</a:t>
            </a:r>
          </a:p>
          <a:p>
            <a:pPr>
              <a:lnSpc>
                <a:spcPts val="1425"/>
              </a:lnSpc>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"volume"</a:t>
            </a:r>
            <a:r>
              <a:rPr lang="en-US" sz="1100" b="0" dirty="0">
                <a:solidFill>
                  <a:srgbClr val="000000"/>
                </a:solidFill>
                <a:effectLst/>
                <a:latin typeface="CaskaydiaCove Nerd Font" panose="020B0509020204030204" pitchFamily="49" charset="0"/>
              </a:rPr>
              <a:t>: { </a:t>
            </a:r>
            <a:r>
              <a:rPr lang="en-US" sz="1100" b="0" dirty="0">
                <a:solidFill>
                  <a:srgbClr val="0451A5"/>
                </a:solidFill>
                <a:effectLst/>
                <a:latin typeface="CaskaydiaCove Nerd Font" panose="020B0509020204030204" pitchFamily="49" charset="0"/>
              </a:rPr>
              <a:t>"type"</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"double"</a:t>
            </a:r>
            <a:r>
              <a:rPr lang="en-US" sz="1100" b="0" dirty="0">
                <a:solidFill>
                  <a:srgbClr val="000000"/>
                </a:solidFill>
                <a:effectLst/>
                <a:latin typeface="CaskaydiaCove Nerd Font" panose="020B0509020204030204" pitchFamily="49" charset="0"/>
              </a:rPr>
              <a:t>, </a:t>
            </a:r>
            <a:r>
              <a:rPr lang="en-US" sz="1100" b="0" dirty="0">
                <a:solidFill>
                  <a:srgbClr val="0451A5"/>
                </a:solidFill>
                <a:effectLst/>
                <a:highlight>
                  <a:srgbClr val="FFFF00"/>
                </a:highlight>
                <a:latin typeface="CaskaydiaCove Nerd Font" panose="020B0509020204030204" pitchFamily="49" charset="0"/>
              </a:rPr>
              <a:t>"unit"</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A31515"/>
                </a:solidFill>
                <a:effectLst/>
                <a:highlight>
                  <a:srgbClr val="FFFF00"/>
                </a:highlight>
                <a:latin typeface="CaskaydiaCove Nerd Font" panose="020B0509020204030204" pitchFamily="49" charset="0"/>
              </a:rPr>
              <a:t>"m^3"</a:t>
            </a:r>
            <a:r>
              <a:rPr lang="en-US" sz="1100" b="0" dirty="0">
                <a:solidFill>
                  <a:srgbClr val="000000"/>
                </a:solidFill>
                <a:effectLst/>
                <a:highlight>
                  <a:srgbClr val="FFFF00"/>
                </a:highlight>
                <a:latin typeface="CaskaydiaCove Nerd Font" panose="020B0509020204030204" pitchFamily="49" charset="0"/>
              </a:rPr>
              <a:t> </a:t>
            </a:r>
            <a:r>
              <a:rPr lang="en-US" sz="1100" b="0" dirty="0">
                <a:solidFill>
                  <a:srgbClr val="000000"/>
                </a:solidFill>
                <a:effectLst/>
                <a:latin typeface="CaskaydiaCove Nerd Font" panose="020B0509020204030204" pitchFamily="49" charset="0"/>
              </a:rPr>
              <a:t>},</a:t>
            </a:r>
          </a:p>
          <a:p>
            <a:pPr>
              <a:lnSpc>
                <a:spcPts val="1425"/>
              </a:lnSpc>
              <a:buNone/>
            </a:pPr>
            <a:r>
              <a:rPr lang="en-US" sz="1100" b="0" dirty="0">
                <a:solidFill>
                  <a:srgbClr val="000000"/>
                </a:solidFill>
                <a:effectLst/>
                <a:latin typeface="CaskaydiaCove Nerd Font" panose="020B0509020204030204" pitchFamily="49" charset="0"/>
              </a:rPr>
              <a:t>    }</a:t>
            </a:r>
          </a:p>
          <a:p>
            <a:pPr>
              <a:lnSpc>
                <a:spcPts val="1425"/>
              </a:lnSpc>
              <a:buNone/>
            </a:pPr>
            <a:r>
              <a:rPr lang="en-US" sz="1100" b="0" dirty="0">
                <a:solidFill>
                  <a:srgbClr val="000000"/>
                </a:solidFill>
                <a:effectLst/>
                <a:latin typeface="CaskaydiaCove Nerd Font" panose="020B0509020204030204" pitchFamily="49" charset="0"/>
              </a:rPr>
              <a:t>}</a:t>
            </a:r>
          </a:p>
        </p:txBody>
      </p:sp>
      <p:cxnSp>
        <p:nvCxnSpPr>
          <p:cNvPr id="9" name="Straight Connector 8">
            <a:extLst>
              <a:ext uri="{FF2B5EF4-FFF2-40B4-BE49-F238E27FC236}">
                <a16:creationId xmlns:a16="http://schemas.microsoft.com/office/drawing/2014/main" id="{612EBCCA-D59F-0BFC-043F-C23BBBA6CD15}"/>
              </a:ext>
            </a:extLst>
          </p:cNvPr>
          <p:cNvCxnSpPr/>
          <p:nvPr/>
        </p:nvCxnSpPr>
        <p:spPr>
          <a:xfrm>
            <a:off x="309600" y="4140000"/>
            <a:ext cx="5421600" cy="0"/>
          </a:xfrm>
          <a:prstGeom prst="line">
            <a:avLst/>
          </a:prstGeom>
          <a:ln>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26424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A4C32-BB9B-AB80-66BA-21185310F1D0}"/>
              </a:ext>
            </a:extLst>
          </p:cNvPr>
          <p:cNvSpPr>
            <a:spLocks noGrp="1"/>
          </p:cNvSpPr>
          <p:nvPr>
            <p:ph type="title"/>
          </p:nvPr>
        </p:nvSpPr>
        <p:spPr/>
        <p:txBody>
          <a:bodyPr/>
          <a:lstStyle/>
          <a:p>
            <a:r>
              <a:rPr lang="de-DE" dirty="0"/>
              <a:t>JSON Structure – Validation </a:t>
            </a:r>
            <a:endParaRPr lang="en-US" dirty="0"/>
          </a:p>
        </p:txBody>
      </p:sp>
      <p:sp>
        <p:nvSpPr>
          <p:cNvPr id="3" name="Content Placeholder 2">
            <a:extLst>
              <a:ext uri="{FF2B5EF4-FFF2-40B4-BE49-F238E27FC236}">
                <a16:creationId xmlns:a16="http://schemas.microsoft.com/office/drawing/2014/main" id="{65BA1780-1770-89F7-255D-48141399D0FC}"/>
              </a:ext>
            </a:extLst>
          </p:cNvPr>
          <p:cNvSpPr>
            <a:spLocks noGrp="1"/>
          </p:cNvSpPr>
          <p:nvPr>
            <p:ph sz="quarter" idx="10"/>
          </p:nvPr>
        </p:nvSpPr>
        <p:spPr>
          <a:xfrm>
            <a:off x="7102800" y="2617191"/>
            <a:ext cx="4752238" cy="2671501"/>
          </a:xfrm>
        </p:spPr>
        <p:txBody>
          <a:bodyPr/>
          <a:lstStyle/>
          <a:p>
            <a:pPr marL="457200" indent="-457200">
              <a:buFont typeface="Arial" panose="020B0604020202020204" pitchFamily="34" charset="0"/>
              <a:buChar char="•"/>
            </a:pPr>
            <a:r>
              <a:rPr lang="de-DE" dirty="0"/>
              <a:t>The optional </a:t>
            </a:r>
            <a:r>
              <a:rPr lang="de-DE" i="1" dirty="0"/>
              <a:t>Validation</a:t>
            </a:r>
            <a:r>
              <a:rPr lang="de-DE" dirty="0"/>
              <a:t> extension spec has all the validation constraints of JSON Schema you love.</a:t>
            </a:r>
          </a:p>
          <a:p>
            <a:pPr marL="457200" indent="-457200">
              <a:buFont typeface="Arial" panose="020B0604020202020204" pitchFamily="34" charset="0"/>
              <a:buChar char="•"/>
            </a:pPr>
            <a:r>
              <a:rPr lang="de-DE" dirty="0"/>
              <a:t>Enable with</a:t>
            </a:r>
            <a:br>
              <a:rPr lang="de-DE" dirty="0"/>
            </a:br>
            <a:r>
              <a:rPr lang="de-DE" i="1" dirty="0"/>
              <a:t>$uses : ["Validation"]</a:t>
            </a:r>
            <a:endParaRPr lang="en-US" i="1" dirty="0"/>
          </a:p>
        </p:txBody>
      </p:sp>
      <p:sp>
        <p:nvSpPr>
          <p:cNvPr id="5" name="TextBox 4">
            <a:extLst>
              <a:ext uri="{FF2B5EF4-FFF2-40B4-BE49-F238E27FC236}">
                <a16:creationId xmlns:a16="http://schemas.microsoft.com/office/drawing/2014/main" id="{294173DC-8C8C-EF95-FA53-27D4A788D14A}"/>
              </a:ext>
            </a:extLst>
          </p:cNvPr>
          <p:cNvSpPr txBox="1"/>
          <p:nvPr/>
        </p:nvSpPr>
        <p:spPr>
          <a:xfrm>
            <a:off x="90000" y="1569308"/>
            <a:ext cx="7326000" cy="4927952"/>
          </a:xfrm>
          <a:prstGeom prst="rect">
            <a:avLst/>
          </a:prstGeom>
          <a:noFill/>
        </p:spPr>
        <p:txBody>
          <a:bodyPr wrap="square">
            <a:spAutoFit/>
          </a:bodyPr>
          <a:lstStyle/>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 Numeric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#31-numeric-validation-keywords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3.1.1. </a:t>
            </a:r>
            <a:r>
              <a:rPr lang="en-US" sz="1000" b="0" dirty="0">
                <a:solidFill>
                  <a:srgbClr val="800000"/>
                </a:solidFill>
                <a:effectLst/>
                <a:latin typeface="CaskaydiaCove Nerd Font" panose="020B0509020204030204" pitchFamily="49" charset="0"/>
              </a:rPr>
              <a:t>`minimum`</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#311-minimum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3.1.2. </a:t>
            </a:r>
            <a:r>
              <a:rPr lang="en-US" sz="1000" b="0" dirty="0">
                <a:solidFill>
                  <a:srgbClr val="800000"/>
                </a:solidFill>
                <a:effectLst/>
                <a:latin typeface="CaskaydiaCove Nerd Font" panose="020B0509020204030204" pitchFamily="49" charset="0"/>
              </a:rPr>
              <a:t>`maximum`</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#312-maximum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3.1.3.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exclusiveMinimum</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#313-exclusiveminimum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3.1.4.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exclusiveMaximum</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#314-exclusivemaximum</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3.1.5.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multipleOf</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#315-multipleof</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 String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#32-string-validation-keywords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3.2.1.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minLength</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#321-minlength</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3.2.2. </a:t>
            </a:r>
            <a:r>
              <a:rPr lang="en-US" sz="1000" b="0" dirty="0">
                <a:solidFill>
                  <a:srgbClr val="800000"/>
                </a:solidFill>
                <a:effectLst/>
                <a:latin typeface="CaskaydiaCove Nerd Font" panose="020B0509020204030204" pitchFamily="49" charset="0"/>
              </a:rPr>
              <a:t>`pattern`</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#322-pattern</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3.2.3. </a:t>
            </a:r>
            <a:r>
              <a:rPr lang="en-US" sz="1000" b="0" dirty="0">
                <a:solidFill>
                  <a:srgbClr val="800000"/>
                </a:solidFill>
                <a:effectLst/>
                <a:latin typeface="CaskaydiaCove Nerd Font" panose="020B0509020204030204" pitchFamily="49" charset="0"/>
              </a:rPr>
              <a:t>`format`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#323-format</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 Array and Set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#33-array-and-set-validation-keywords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3.3.1.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minItems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#331-minitems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3.3.2.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maxItems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#332-maxitems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3.3.3.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uniqueItems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#333-uniqueitems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3.3.4. </a:t>
            </a:r>
            <a:r>
              <a:rPr lang="en-US" sz="1000" b="0" dirty="0">
                <a:solidFill>
                  <a:srgbClr val="800000"/>
                </a:solidFill>
                <a:effectLst/>
                <a:latin typeface="CaskaydiaCove Nerd Font" panose="020B0509020204030204" pitchFamily="49" charset="0"/>
              </a:rPr>
              <a:t>`contains`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#334-contains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3.3.5.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maxContains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#335-maxcontains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3.3.6.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minContains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#336-mincontains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 Object and Map Validation Keywords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#34-object-and-map-validation-keywords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3.4.1.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minProperties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minEntries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#341-minproperties-and-minentries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3.4.2.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maxProperties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maxEntries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#342-maxproperties-and-maxentries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3.4.3.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dependentRequired</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#343-dependentrequired</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3.4.4.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patternProperties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patternKeys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#344-patternproperties-and-patternkeys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3.4.5.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propertyNames</a:t>
            </a:r>
            <a:r>
              <a:rPr lang="en-US" sz="1000" b="0" dirty="0">
                <a:solidFill>
                  <a:srgbClr val="800000"/>
                </a:solidFill>
                <a:effectLst/>
                <a:latin typeface="CaskaydiaCove Nerd Font" panose="020B0509020204030204" pitchFamily="49" charset="0"/>
              </a:rPr>
              <a:t>`</a:t>
            </a:r>
            <a:r>
              <a:rPr lang="en-US" sz="1000" b="0" dirty="0">
                <a:solidFill>
                  <a:srgbClr val="A31515"/>
                </a:solidFill>
                <a:effectLst/>
                <a:latin typeface="CaskaydiaCove Nerd Font" panose="020B0509020204030204" pitchFamily="49" charset="0"/>
              </a:rPr>
              <a:t> and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keyNames</a:t>
            </a:r>
            <a:r>
              <a:rPr lang="en-US" sz="1000" b="0" dirty="0">
                <a:solidFill>
                  <a:srgbClr val="800000"/>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#345-propertynames-and-keynames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3.4.6. </a:t>
            </a:r>
            <a:r>
              <a:rPr lang="en-US" sz="1000" b="0" dirty="0">
                <a:solidFill>
                  <a:srgbClr val="800000"/>
                </a:solidFill>
                <a:effectLst/>
                <a:latin typeface="CaskaydiaCove Nerd Font" panose="020B0509020204030204" pitchFamily="49" charset="0"/>
              </a:rPr>
              <a:t>`</a:t>
            </a:r>
            <a:r>
              <a:rPr lang="en-US" sz="1000" b="0" dirty="0" err="1">
                <a:solidFill>
                  <a:srgbClr val="800000"/>
                </a:solidFill>
                <a:effectLst/>
                <a:latin typeface="CaskaydiaCove Nerd Font" panose="020B0509020204030204" pitchFamily="49" charset="0"/>
              </a:rPr>
              <a:t>has`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#346-has</a:t>
            </a:r>
            <a:r>
              <a:rPr lang="en-US" sz="1000" b="0" dirty="0">
                <a:solidFill>
                  <a:srgbClr val="000000"/>
                </a:solidFill>
                <a:effectLst/>
                <a:latin typeface="CaskaydiaCove Nerd Font" panose="020B0509020204030204" pitchFamily="49" charset="0"/>
              </a:rPr>
              <a:t>)</a:t>
            </a:r>
          </a:p>
          <a:p>
            <a:pPr>
              <a:lnSpc>
                <a:spcPts val="1425"/>
              </a:lnSpc>
              <a:buNone/>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3.5. Default Values</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#35-default-values</a:t>
            </a:r>
            <a:r>
              <a:rPr lang="en-US" sz="1000" b="0" dirty="0">
                <a:solidFill>
                  <a:srgbClr val="000000"/>
                </a:solidFill>
                <a:effectLst/>
                <a:latin typeface="CaskaydiaCove Nerd Font" panose="020B0509020204030204" pitchFamily="49" charset="0"/>
              </a:rPr>
              <a:t>)</a:t>
            </a:r>
          </a:p>
          <a:p>
            <a:pPr>
              <a:lnSpc>
                <a:spcPts val="1425"/>
              </a:lnSpc>
            </a:pPr>
            <a:r>
              <a:rPr lang="en-US" sz="1000" b="0" dirty="0">
                <a:solidFill>
                  <a:srgbClr val="000000"/>
                </a:solidFill>
                <a:effectLst/>
                <a:latin typeface="CaskaydiaCove Nerd Font" panose="020B0509020204030204" pitchFamily="49" charset="0"/>
              </a:rPr>
              <a:t>      </a:t>
            </a:r>
            <a:r>
              <a:rPr lang="en-US" sz="1000" b="0" dirty="0">
                <a:solidFill>
                  <a:srgbClr val="0451A5"/>
                </a:solidFill>
                <a:effectLst/>
                <a:latin typeface="CaskaydiaCove Nerd Font" panose="020B0509020204030204" pitchFamily="49" charset="0"/>
              </a:rPr>
              <a:t>-</a:t>
            </a:r>
            <a:r>
              <a:rPr lang="en-US" sz="1000" b="0" dirty="0">
                <a:solidFill>
                  <a:srgbClr val="000000"/>
                </a:solidFill>
                <a:effectLst/>
                <a:latin typeface="CaskaydiaCove Nerd Font" panose="020B0509020204030204" pitchFamily="49" charset="0"/>
              </a:rPr>
              <a:t> [</a:t>
            </a:r>
            <a:r>
              <a:rPr lang="en-US" sz="1000" b="0" dirty="0">
                <a:solidFill>
                  <a:srgbClr val="A31515"/>
                </a:solidFill>
                <a:effectLst/>
                <a:latin typeface="CaskaydiaCove Nerd Font" panose="020B0509020204030204" pitchFamily="49" charset="0"/>
              </a:rPr>
              <a:t>3.5.1. </a:t>
            </a:r>
            <a:r>
              <a:rPr lang="en-US" sz="1000" b="0" dirty="0">
                <a:solidFill>
                  <a:srgbClr val="800000"/>
                </a:solidFill>
                <a:effectLst/>
                <a:latin typeface="CaskaydiaCove Nerd Font" panose="020B0509020204030204" pitchFamily="49" charset="0"/>
              </a:rPr>
              <a:t>`default`</a:t>
            </a:r>
            <a:r>
              <a:rPr lang="en-US" sz="1000" b="0" dirty="0">
                <a:solidFill>
                  <a:srgbClr val="000000"/>
                </a:solidFill>
                <a:effectLst/>
                <a:latin typeface="CaskaydiaCove Nerd Font" panose="020B0509020204030204" pitchFamily="49" charset="0"/>
              </a:rPr>
              <a:t>](</a:t>
            </a:r>
            <a:r>
              <a:rPr lang="en-US" sz="1000" b="0" u="sng" dirty="0">
                <a:solidFill>
                  <a:srgbClr val="000000"/>
                </a:solidFill>
                <a:effectLst/>
                <a:latin typeface="CaskaydiaCove Nerd Font" panose="020B0509020204030204" pitchFamily="49" charset="0"/>
              </a:rPr>
              <a:t>#351-default</a:t>
            </a:r>
            <a:r>
              <a:rPr lang="en-US" sz="10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418557668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EE00A-A111-1759-2F97-D7EE56A6CA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B23B6E-1094-8DF4-ADEB-35A47B9D80CD}"/>
              </a:ext>
            </a:extLst>
          </p:cNvPr>
          <p:cNvSpPr>
            <a:spLocks noGrp="1"/>
          </p:cNvSpPr>
          <p:nvPr>
            <p:ph type="title"/>
          </p:nvPr>
        </p:nvSpPr>
        <p:spPr/>
        <p:txBody>
          <a:bodyPr/>
          <a:lstStyle/>
          <a:p>
            <a:r>
              <a:rPr lang="de-DE" dirty="0"/>
              <a:t>JSON Structure – Conditional Composition </a:t>
            </a:r>
            <a:endParaRPr lang="en-US" dirty="0"/>
          </a:p>
        </p:txBody>
      </p:sp>
      <p:sp>
        <p:nvSpPr>
          <p:cNvPr id="3" name="Content Placeholder 2">
            <a:extLst>
              <a:ext uri="{FF2B5EF4-FFF2-40B4-BE49-F238E27FC236}">
                <a16:creationId xmlns:a16="http://schemas.microsoft.com/office/drawing/2014/main" id="{4A770FDB-2C1A-D19C-0F45-CF8E4FE3CC28}"/>
              </a:ext>
            </a:extLst>
          </p:cNvPr>
          <p:cNvSpPr>
            <a:spLocks noGrp="1"/>
          </p:cNvSpPr>
          <p:nvPr>
            <p:ph sz="quarter" idx="10"/>
          </p:nvPr>
        </p:nvSpPr>
        <p:spPr>
          <a:xfrm>
            <a:off x="6843600" y="1673991"/>
            <a:ext cx="5007838" cy="4998291"/>
          </a:xfrm>
        </p:spPr>
        <p:txBody>
          <a:bodyPr/>
          <a:lstStyle/>
          <a:p>
            <a:pPr marL="457200" indent="-457200">
              <a:buFont typeface="Arial" panose="020B0604020202020204" pitchFamily="34" charset="0"/>
              <a:buChar char="•"/>
            </a:pPr>
            <a:r>
              <a:rPr lang="de-DE" dirty="0"/>
              <a:t>The optional </a:t>
            </a:r>
            <a:r>
              <a:rPr lang="de-DE" i="1" dirty="0"/>
              <a:t>Conditional Composition</a:t>
            </a:r>
            <a:r>
              <a:rPr lang="de-DE" dirty="0"/>
              <a:t> extension spec contains </a:t>
            </a:r>
            <a:r>
              <a:rPr lang="de-DE" i="1" dirty="0"/>
              <a:t>allOf</a:t>
            </a:r>
            <a:r>
              <a:rPr lang="de-DE" dirty="0"/>
              <a:t>, </a:t>
            </a:r>
            <a:r>
              <a:rPr lang="de-DE" i="1" dirty="0"/>
              <a:t>anyOf</a:t>
            </a:r>
            <a:r>
              <a:rPr lang="de-DE" dirty="0"/>
              <a:t>, </a:t>
            </a:r>
            <a:r>
              <a:rPr lang="de-DE" i="1" dirty="0"/>
              <a:t>oneOf</a:t>
            </a:r>
            <a:r>
              <a:rPr lang="de-DE" dirty="0"/>
              <a:t>, </a:t>
            </a:r>
            <a:r>
              <a:rPr lang="de-DE" i="1" dirty="0"/>
              <a:t>not</a:t>
            </a:r>
            <a:r>
              <a:rPr lang="de-DE" dirty="0"/>
              <a:t>, and </a:t>
            </a:r>
            <a:r>
              <a:rPr lang="de-DE" i="1" dirty="0"/>
              <a:t>if/then/else.</a:t>
            </a:r>
            <a:endParaRPr lang="de-DE" dirty="0"/>
          </a:p>
          <a:p>
            <a:pPr marL="457200" indent="-457200">
              <a:buFont typeface="Arial" panose="020B0604020202020204" pitchFamily="34" charset="0"/>
              <a:buChar char="•"/>
            </a:pPr>
            <a:r>
              <a:rPr lang="de-DE" dirty="0"/>
              <a:t>Enable with</a:t>
            </a:r>
            <a:br>
              <a:rPr lang="de-DE" dirty="0"/>
            </a:br>
            <a:r>
              <a:rPr lang="de-DE" i="1" dirty="0"/>
              <a:t>$uses : ["Conditionals"]</a:t>
            </a:r>
          </a:p>
          <a:p>
            <a:pPr marL="457200" indent="-457200">
              <a:buFont typeface="Arial" panose="020B0604020202020204" pitchFamily="34" charset="0"/>
              <a:buChar char="•"/>
            </a:pPr>
            <a:endParaRPr lang="de-DE" dirty="0"/>
          </a:p>
          <a:p>
            <a:pPr marL="457200" indent="-457200">
              <a:buFont typeface="Arial" panose="020B0604020202020204" pitchFamily="34" charset="0"/>
              <a:buChar char="•"/>
            </a:pPr>
            <a:r>
              <a:rPr lang="de-DE" dirty="0"/>
              <a:t>Enabling conditionals means that you're no longer defining data types but a matching pattern.</a:t>
            </a:r>
            <a:endParaRPr lang="en-US" dirty="0"/>
          </a:p>
        </p:txBody>
      </p:sp>
      <p:sp>
        <p:nvSpPr>
          <p:cNvPr id="6" name="TextBox 5">
            <a:extLst>
              <a:ext uri="{FF2B5EF4-FFF2-40B4-BE49-F238E27FC236}">
                <a16:creationId xmlns:a16="http://schemas.microsoft.com/office/drawing/2014/main" id="{127929B4-EB34-07AA-5F5E-B50AD45E89FB}"/>
              </a:ext>
            </a:extLst>
          </p:cNvPr>
          <p:cNvSpPr txBox="1"/>
          <p:nvPr/>
        </p:nvSpPr>
        <p:spPr>
          <a:xfrm>
            <a:off x="190800" y="3314304"/>
            <a:ext cx="6760800" cy="1277273"/>
          </a:xfrm>
          <a:prstGeom prst="rect">
            <a:avLst/>
          </a:prstGeom>
          <a:noFill/>
        </p:spPr>
        <p:txBody>
          <a:bodyPr wrap="square">
            <a:spAutoFit/>
          </a:bodyPr>
          <a:lstStyle/>
          <a:p>
            <a:pPr>
              <a:buNone/>
            </a:pP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3. Composition and Evaluation Model</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#3-composition-and-evaluation-model</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 Conditional composition Keywords</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#4-conditional-composition-keywords</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4.1. </a:t>
            </a:r>
            <a:r>
              <a:rPr lang="en-US" sz="1100" b="0" dirty="0">
                <a:solidFill>
                  <a:srgbClr val="800000"/>
                </a:solidFill>
                <a:effectLst/>
                <a:latin typeface="CaskaydiaCove Nerd Font" panose="020B0509020204030204" pitchFamily="49" charset="0"/>
              </a:rPr>
              <a:t>`</a:t>
            </a:r>
            <a:r>
              <a:rPr lang="en-US" sz="1100" b="0" dirty="0" err="1">
                <a:solidFill>
                  <a:srgbClr val="800000"/>
                </a:solidFill>
                <a:effectLst/>
                <a:latin typeface="CaskaydiaCove Nerd Font" panose="020B0509020204030204" pitchFamily="49" charset="0"/>
              </a:rPr>
              <a:t>allOf</a:t>
            </a:r>
            <a:r>
              <a:rPr lang="en-US" sz="1100" b="0" dirty="0">
                <a:solidFill>
                  <a:srgbClr val="800000"/>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#41-allof</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4.2. </a:t>
            </a:r>
            <a:r>
              <a:rPr lang="en-US" sz="1100" b="0" dirty="0">
                <a:solidFill>
                  <a:srgbClr val="800000"/>
                </a:solidFill>
                <a:effectLst/>
                <a:latin typeface="CaskaydiaCove Nerd Font" panose="020B0509020204030204" pitchFamily="49" charset="0"/>
              </a:rPr>
              <a:t>`</a:t>
            </a:r>
            <a:r>
              <a:rPr lang="en-US" sz="1100" b="0" dirty="0" err="1">
                <a:solidFill>
                  <a:srgbClr val="800000"/>
                </a:solidFill>
                <a:effectLst/>
                <a:latin typeface="CaskaydiaCove Nerd Font" panose="020B0509020204030204" pitchFamily="49" charset="0"/>
              </a:rPr>
              <a:t>anyOf</a:t>
            </a:r>
            <a:r>
              <a:rPr lang="en-US" sz="1100" b="0" dirty="0">
                <a:solidFill>
                  <a:srgbClr val="800000"/>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#42-anyof</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4.3. </a:t>
            </a:r>
            <a:r>
              <a:rPr lang="en-US" sz="1100" b="0" dirty="0">
                <a:solidFill>
                  <a:srgbClr val="800000"/>
                </a:solidFill>
                <a:effectLst/>
                <a:latin typeface="CaskaydiaCove Nerd Font" panose="020B0509020204030204" pitchFamily="49" charset="0"/>
              </a:rPr>
              <a:t>`</a:t>
            </a:r>
            <a:r>
              <a:rPr lang="en-US" sz="1100" b="0" dirty="0" err="1">
                <a:solidFill>
                  <a:srgbClr val="800000"/>
                </a:solidFill>
                <a:effectLst/>
                <a:latin typeface="CaskaydiaCove Nerd Font" panose="020B0509020204030204" pitchFamily="49" charset="0"/>
              </a:rPr>
              <a:t>oneOf</a:t>
            </a:r>
            <a:r>
              <a:rPr lang="en-US" sz="1100" b="0" dirty="0">
                <a:solidFill>
                  <a:srgbClr val="800000"/>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#43-oneof</a:t>
            </a:r>
            <a:r>
              <a:rPr lang="en-US" sz="1100" b="0" dirty="0">
                <a:solidFill>
                  <a:srgbClr val="000000"/>
                </a:solidFill>
                <a:effectLst/>
                <a:latin typeface="CaskaydiaCove Nerd Font" panose="020B0509020204030204" pitchFamily="49" charset="0"/>
              </a:rPr>
              <a:t>)</a:t>
            </a:r>
          </a:p>
          <a:p>
            <a:pPr>
              <a:buNone/>
            </a:pPr>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4.4. </a:t>
            </a:r>
            <a:r>
              <a:rPr lang="en-US" sz="1100" b="0" dirty="0">
                <a:solidFill>
                  <a:srgbClr val="800000"/>
                </a:solidFill>
                <a:effectLst/>
                <a:latin typeface="CaskaydiaCove Nerd Font" panose="020B0509020204030204" pitchFamily="49" charset="0"/>
              </a:rPr>
              <a:t>`not`</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#44-not</a:t>
            </a:r>
            <a:r>
              <a:rPr lang="en-US" sz="1100" b="0" dirty="0">
                <a:solidFill>
                  <a:srgbClr val="000000"/>
                </a:solidFill>
                <a:effectLst/>
                <a:latin typeface="CaskaydiaCove Nerd Font" panose="020B0509020204030204" pitchFamily="49" charset="0"/>
              </a:rPr>
              <a:t>)</a:t>
            </a:r>
          </a:p>
          <a:p>
            <a:r>
              <a:rPr lang="en-US" sz="1100" b="0" dirty="0">
                <a:solidFill>
                  <a:srgbClr val="000000"/>
                </a:solidFill>
                <a:effectLst/>
                <a:latin typeface="CaskaydiaCove Nerd Font" panose="020B0509020204030204" pitchFamily="49" charset="0"/>
              </a:rPr>
              <a:t>    </a:t>
            </a:r>
            <a:r>
              <a:rPr lang="en-US" sz="1100" b="0" dirty="0">
                <a:solidFill>
                  <a:srgbClr val="0451A5"/>
                </a:solidFill>
                <a:effectLst/>
                <a:latin typeface="CaskaydiaCove Nerd Font" panose="020B0509020204030204" pitchFamily="49" charset="0"/>
              </a:rPr>
              <a:t>-</a:t>
            </a:r>
            <a:r>
              <a:rPr lang="en-US" sz="1100" b="0" dirty="0">
                <a:solidFill>
                  <a:srgbClr val="000000"/>
                </a:solidFill>
                <a:effectLst/>
                <a:latin typeface="CaskaydiaCove Nerd Font" panose="020B0509020204030204" pitchFamily="49" charset="0"/>
              </a:rPr>
              <a:t> [</a:t>
            </a:r>
            <a:r>
              <a:rPr lang="en-US" sz="1100" b="0" dirty="0">
                <a:solidFill>
                  <a:srgbClr val="A31515"/>
                </a:solidFill>
                <a:effectLst/>
                <a:latin typeface="CaskaydiaCove Nerd Font" panose="020B0509020204030204" pitchFamily="49" charset="0"/>
              </a:rPr>
              <a:t>4.5. </a:t>
            </a:r>
            <a:r>
              <a:rPr lang="en-US" sz="1100" b="0" dirty="0">
                <a:solidFill>
                  <a:srgbClr val="800000"/>
                </a:solidFill>
                <a:effectLst/>
                <a:latin typeface="CaskaydiaCove Nerd Font" panose="020B0509020204030204" pitchFamily="49" charset="0"/>
              </a:rPr>
              <a:t>`if`</a:t>
            </a:r>
            <a:r>
              <a:rPr lang="en-US" sz="1100" b="0" dirty="0">
                <a:solidFill>
                  <a:srgbClr val="A31515"/>
                </a:solidFill>
                <a:effectLst/>
                <a:latin typeface="CaskaydiaCove Nerd Font" panose="020B0509020204030204" pitchFamily="49" charset="0"/>
              </a:rPr>
              <a:t>/</a:t>
            </a:r>
            <a:r>
              <a:rPr lang="en-US" sz="1100" b="0" dirty="0">
                <a:solidFill>
                  <a:srgbClr val="800000"/>
                </a:solidFill>
                <a:effectLst/>
                <a:latin typeface="CaskaydiaCove Nerd Font" panose="020B0509020204030204" pitchFamily="49" charset="0"/>
              </a:rPr>
              <a:t>`then`</a:t>
            </a:r>
            <a:r>
              <a:rPr lang="en-US" sz="1100" b="0" dirty="0">
                <a:solidFill>
                  <a:srgbClr val="A31515"/>
                </a:solidFill>
                <a:effectLst/>
                <a:latin typeface="CaskaydiaCove Nerd Font" panose="020B0509020204030204" pitchFamily="49" charset="0"/>
              </a:rPr>
              <a:t>/</a:t>
            </a:r>
            <a:r>
              <a:rPr lang="en-US" sz="1100" b="0" dirty="0">
                <a:solidFill>
                  <a:srgbClr val="800000"/>
                </a:solidFill>
                <a:effectLst/>
                <a:latin typeface="CaskaydiaCove Nerd Font" panose="020B0509020204030204" pitchFamily="49" charset="0"/>
              </a:rPr>
              <a:t>`else`</a:t>
            </a:r>
            <a:r>
              <a:rPr lang="en-US" sz="1100" b="0" dirty="0">
                <a:solidFill>
                  <a:srgbClr val="000000"/>
                </a:solidFill>
                <a:effectLst/>
                <a:latin typeface="CaskaydiaCove Nerd Font" panose="020B0509020204030204" pitchFamily="49" charset="0"/>
              </a:rPr>
              <a:t>](</a:t>
            </a:r>
            <a:r>
              <a:rPr lang="en-US" sz="1100" b="0" u="sng" dirty="0">
                <a:solidFill>
                  <a:srgbClr val="000000"/>
                </a:solidFill>
                <a:effectLst/>
                <a:latin typeface="CaskaydiaCove Nerd Font" panose="020B0509020204030204" pitchFamily="49" charset="0"/>
              </a:rPr>
              <a:t>#45-ifthenelse</a:t>
            </a:r>
            <a:r>
              <a:rPr lang="en-US" sz="11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106868738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8091274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F91C6F-1074-96CB-69BF-CB86A5A48F6B}"/>
              </a:ext>
            </a:extLst>
          </p:cNvPr>
          <p:cNvSpPr>
            <a:spLocks noGrp="1"/>
          </p:cNvSpPr>
          <p:nvPr>
            <p:ph type="title"/>
          </p:nvPr>
        </p:nvSpPr>
        <p:spPr/>
        <p:txBody>
          <a:bodyPr/>
          <a:lstStyle/>
          <a:p>
            <a:r>
              <a:rPr lang="de-DE" dirty="0"/>
              <a:t>Who are we? (My team)</a:t>
            </a:r>
            <a:endParaRPr lang="en-US" dirty="0"/>
          </a:p>
        </p:txBody>
      </p:sp>
      <p:sp>
        <p:nvSpPr>
          <p:cNvPr id="5" name="Content Placeholder 4">
            <a:extLst>
              <a:ext uri="{FF2B5EF4-FFF2-40B4-BE49-F238E27FC236}">
                <a16:creationId xmlns:a16="http://schemas.microsoft.com/office/drawing/2014/main" id="{D9F0BD00-B196-9A24-D684-051758C1A6C4}"/>
              </a:ext>
            </a:extLst>
          </p:cNvPr>
          <p:cNvSpPr>
            <a:spLocks noGrp="1"/>
          </p:cNvSpPr>
          <p:nvPr>
            <p:ph sz="quarter" idx="10"/>
          </p:nvPr>
        </p:nvSpPr>
        <p:spPr>
          <a:xfrm>
            <a:off x="584200" y="1844675"/>
            <a:ext cx="11245400" cy="4789003"/>
          </a:xfrm>
        </p:spPr>
        <p:txBody>
          <a:bodyPr/>
          <a:lstStyle/>
          <a:p>
            <a:pPr marL="457200" indent="-457200">
              <a:buFont typeface="Arial" panose="020B0604020202020204" pitchFamily="34" charset="0"/>
              <a:buChar char="•"/>
            </a:pPr>
            <a:r>
              <a:rPr lang="de-DE" dirty="0"/>
              <a:t>My team owns/builds several eventing and messaging services</a:t>
            </a:r>
          </a:p>
          <a:p>
            <a:pPr marL="914400" lvl="1" indent="-457200">
              <a:buFont typeface="Arial" panose="020B0604020202020204" pitchFamily="34" charset="0"/>
              <a:buChar char="•"/>
            </a:pPr>
            <a:r>
              <a:rPr lang="de-DE" dirty="0"/>
              <a:t>Azure Event Grid – CloudEvents-centric event broker (CloudEvents HTTP, MQTT 3.1.1./5.0)</a:t>
            </a:r>
          </a:p>
          <a:p>
            <a:pPr marL="914400" lvl="1" indent="-457200">
              <a:buFont typeface="Arial" panose="020B0604020202020204" pitchFamily="34" charset="0"/>
              <a:buChar char="•"/>
            </a:pPr>
            <a:r>
              <a:rPr lang="de-DE" dirty="0"/>
              <a:t>Azure Event Hubs – Event stream engine (Kafka compatible, AMQP 1.0)</a:t>
            </a:r>
          </a:p>
          <a:p>
            <a:pPr marL="914400" lvl="1" indent="-457200">
              <a:buFont typeface="Arial" panose="020B0604020202020204" pitchFamily="34" charset="0"/>
              <a:buChar char="•"/>
            </a:pPr>
            <a:r>
              <a:rPr lang="de-DE" dirty="0"/>
              <a:t>Azure Service Bus – Transactional Queue &amp; Pub/Sub Broker (JMS 2.0 compatible, AMQP 1.0)</a:t>
            </a:r>
          </a:p>
          <a:p>
            <a:pPr marL="914400" lvl="1" indent="-457200">
              <a:buFont typeface="Arial" panose="020B0604020202020204" pitchFamily="34" charset="0"/>
              <a:buChar char="•"/>
            </a:pPr>
            <a:r>
              <a:rPr lang="de-DE" dirty="0"/>
              <a:t>Azure Stream Analytics – Real-time stream processing engine (SQL)</a:t>
            </a:r>
          </a:p>
          <a:p>
            <a:pPr marL="914400" lvl="1" indent="-457200">
              <a:buFont typeface="Arial" panose="020B0604020202020204" pitchFamily="34" charset="0"/>
              <a:buChar char="•"/>
            </a:pPr>
            <a:r>
              <a:rPr lang="de-DE" dirty="0"/>
              <a:t>Microsoft Fabric Eventstreams – SaaS offering integrating all of the above for mortals</a:t>
            </a:r>
          </a:p>
          <a:p>
            <a:pPr marL="457200" indent="-457200">
              <a:buFont typeface="Arial" panose="020B0604020202020204" pitchFamily="34" charset="0"/>
              <a:buChar char="•"/>
            </a:pPr>
            <a:r>
              <a:rPr lang="de-DE" dirty="0"/>
              <a:t>We care about Standards and de-facto standards</a:t>
            </a:r>
          </a:p>
          <a:p>
            <a:pPr marL="914400" lvl="1" indent="-457200">
              <a:buFont typeface="Arial" panose="020B0604020202020204" pitchFamily="34" charset="0"/>
              <a:buChar char="•"/>
            </a:pPr>
            <a:r>
              <a:rPr lang="de-DE" dirty="0"/>
              <a:t>We (co-)drive: OASIS AMQP TC, OASIS MQTT TC, CNCF CloudEvents, CNCF xRegistry</a:t>
            </a:r>
          </a:p>
          <a:p>
            <a:pPr marL="914400" lvl="1" indent="-457200">
              <a:buFont typeface="Arial" panose="020B0604020202020204" pitchFamily="34" charset="0"/>
              <a:buChar char="•"/>
            </a:pPr>
            <a:r>
              <a:rPr lang="de-DE" dirty="0"/>
              <a:t>We use: Apache Kafka RPC, JMS 2.0, JSON, JSON Schema, Avro Schema, HTTP, ...</a:t>
            </a:r>
          </a:p>
          <a:p>
            <a:pPr marL="457200" indent="-457200">
              <a:buFont typeface="Arial" panose="020B0604020202020204" pitchFamily="34" charset="0"/>
              <a:buChar char="•"/>
            </a:pPr>
            <a:r>
              <a:rPr lang="de-DE" dirty="0"/>
              <a:t>Very significant push towards "type-safe messaging"</a:t>
            </a:r>
          </a:p>
          <a:p>
            <a:pPr marL="914400" lvl="1" indent="-457200">
              <a:buFont typeface="Arial" panose="020B0604020202020204" pitchFamily="34" charset="0"/>
              <a:buChar char="•"/>
            </a:pPr>
            <a:r>
              <a:rPr lang="de-DE" dirty="0"/>
              <a:t>CNCF xRegistry as metadata model for asynchronous messaging</a:t>
            </a:r>
          </a:p>
          <a:p>
            <a:pPr marL="914400" lvl="1" indent="-457200">
              <a:buFont typeface="Arial" panose="020B0604020202020204" pitchFamily="34" charset="0"/>
              <a:buChar char="•"/>
            </a:pPr>
            <a:r>
              <a:rPr lang="de-DE" dirty="0"/>
              <a:t>Polyglot, multi-protocol, multi-encoding, multi-schema code generation and validation </a:t>
            </a:r>
            <a:endParaRPr lang="en-US" dirty="0"/>
          </a:p>
        </p:txBody>
      </p:sp>
    </p:spTree>
    <p:extLst>
      <p:ext uri="{BB962C8B-B14F-4D97-AF65-F5344CB8AC3E}">
        <p14:creationId xmlns:p14="http://schemas.microsoft.com/office/powerpoint/2010/main" val="309479785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7BF95-F871-921E-E1D1-93514AF9D301}"/>
              </a:ext>
            </a:extLst>
          </p:cNvPr>
          <p:cNvSpPr>
            <a:spLocks noGrp="1"/>
          </p:cNvSpPr>
          <p:nvPr>
            <p:ph type="title"/>
          </p:nvPr>
        </p:nvSpPr>
        <p:spPr/>
        <p:txBody>
          <a:bodyPr/>
          <a:lstStyle/>
          <a:p>
            <a:r>
              <a:rPr lang="de-DE" dirty="0"/>
              <a:t>JSON Schema</a:t>
            </a:r>
            <a:endParaRPr lang="en-US" dirty="0"/>
          </a:p>
        </p:txBody>
      </p:sp>
      <p:sp>
        <p:nvSpPr>
          <p:cNvPr id="3" name="Content Placeholder 2">
            <a:extLst>
              <a:ext uri="{FF2B5EF4-FFF2-40B4-BE49-F238E27FC236}">
                <a16:creationId xmlns:a16="http://schemas.microsoft.com/office/drawing/2014/main" id="{2FDDA99A-B333-959C-E367-735CD29BAA50}"/>
              </a:ext>
            </a:extLst>
          </p:cNvPr>
          <p:cNvSpPr>
            <a:spLocks noGrp="1"/>
          </p:cNvSpPr>
          <p:nvPr>
            <p:ph sz="quarter" idx="10"/>
          </p:nvPr>
        </p:nvSpPr>
        <p:spPr>
          <a:xfrm>
            <a:off x="519082" y="1851875"/>
            <a:ext cx="11018838" cy="4493538"/>
          </a:xfrm>
        </p:spPr>
        <p:txBody>
          <a:bodyPr/>
          <a:lstStyle/>
          <a:p>
            <a:pPr marL="457200" indent="-457200">
              <a:buFont typeface="Arial" panose="020B0604020202020204" pitchFamily="34" charset="0"/>
              <a:buChar char="•"/>
            </a:pPr>
            <a:r>
              <a:rPr lang="de-DE" sz="1800" dirty="0"/>
              <a:t>The de-facto standard for JSON Schema is "Draft 07" (2018)</a:t>
            </a:r>
          </a:p>
          <a:p>
            <a:pPr marL="914400" lvl="1" indent="-457200">
              <a:buFont typeface="Arial" panose="020B0604020202020204" pitchFamily="34" charset="0"/>
              <a:buChar char="•"/>
            </a:pPr>
            <a:r>
              <a:rPr lang="de-DE" sz="1600" dirty="0"/>
              <a:t>Very inconsistent uptake of later drafts in the tooling landscape. Indicates that "draft 07" is "good enough" from a feature perspective and later drafts didn't move the needle for the majority of users.</a:t>
            </a:r>
          </a:p>
          <a:p>
            <a:pPr marL="457200" indent="-457200">
              <a:buFont typeface="Arial" panose="020B0604020202020204" pitchFamily="34" charset="0"/>
              <a:buChar char="•"/>
            </a:pPr>
            <a:r>
              <a:rPr lang="de-DE" sz="1800" dirty="0"/>
              <a:t>Everyone who tries to define data structures with JSON Schema eventually struggles</a:t>
            </a:r>
          </a:p>
          <a:p>
            <a:pPr marL="914400" lvl="1" indent="-457200">
              <a:buFont typeface="Arial" panose="020B0604020202020204" pitchFamily="34" charset="0"/>
              <a:buChar char="•"/>
            </a:pPr>
            <a:r>
              <a:rPr lang="de-DE" sz="1600" dirty="0"/>
              <a:t>There is no tool generating code or deriving schemas (e.g. databases) that can handle every valid JSON Schema.</a:t>
            </a:r>
          </a:p>
          <a:p>
            <a:pPr marL="914400" lvl="1" indent="-457200">
              <a:buFont typeface="Arial" panose="020B0604020202020204" pitchFamily="34" charset="0"/>
              <a:buChar char="•"/>
            </a:pPr>
            <a:r>
              <a:rPr lang="de-DE" sz="1600" dirty="0"/>
              <a:t>Tools give up at very different levels of complexity and features</a:t>
            </a:r>
          </a:p>
          <a:p>
            <a:pPr marL="914400" lvl="1" indent="-457200">
              <a:buFont typeface="Arial" panose="020B0604020202020204" pitchFamily="34" charset="0"/>
              <a:buChar char="•"/>
            </a:pPr>
            <a:r>
              <a:rPr lang="de-DE" sz="1600" dirty="0"/>
              <a:t>Mapping from/to common programming language constructs is inconsistent</a:t>
            </a:r>
          </a:p>
          <a:p>
            <a:pPr marL="914400" lvl="1" indent="-457200">
              <a:buFont typeface="Arial" panose="020B0604020202020204" pitchFamily="34" charset="0"/>
              <a:buChar char="•"/>
            </a:pPr>
            <a:r>
              <a:rPr lang="de-DE" sz="1600" dirty="0"/>
              <a:t>Schemas are not consistently typed and named.</a:t>
            </a:r>
          </a:p>
          <a:p>
            <a:pPr marL="457200" indent="-457200">
              <a:buFont typeface="Arial" panose="020B0604020202020204" pitchFamily="34" charset="0"/>
              <a:buChar char="•"/>
            </a:pPr>
            <a:r>
              <a:rPr lang="de-DE" sz="1800" dirty="0"/>
              <a:t>The conditional composition constructs (anyOf, allOf, oneOf, if/then/else, not) are pattern-matching rules that users attempt to (and fail to) use as a data structure definition language.</a:t>
            </a:r>
          </a:p>
          <a:p>
            <a:pPr marL="914400" lvl="1" indent="-457200">
              <a:buFont typeface="Arial" panose="020B0604020202020204" pitchFamily="34" charset="0"/>
              <a:buChar char="•"/>
            </a:pPr>
            <a:r>
              <a:rPr lang="de-DE" sz="1600" dirty="0"/>
              <a:t>For instance: </a:t>
            </a:r>
            <a:r>
              <a:rPr lang="de-DE" sz="1600" i="1" dirty="0"/>
              <a:t>oneOf</a:t>
            </a:r>
            <a:r>
              <a:rPr lang="de-DE" sz="1600" dirty="0"/>
              <a:t> is used as an alternate way to define type unions, </a:t>
            </a:r>
            <a:r>
              <a:rPr lang="de-DE" sz="1600" i="1" dirty="0"/>
              <a:t>allOf</a:t>
            </a:r>
            <a:r>
              <a:rPr lang="de-DE" sz="1600" dirty="0"/>
              <a:t> is used to model inheritance</a:t>
            </a:r>
            <a:endParaRPr lang="de-DE" sz="1600" i="1" dirty="0"/>
          </a:p>
          <a:p>
            <a:pPr marL="457200" indent="-457200">
              <a:buFont typeface="Arial" panose="020B0604020202020204" pitchFamily="34" charset="0"/>
              <a:buChar char="•"/>
            </a:pPr>
            <a:r>
              <a:rPr lang="de-DE" sz="1800" dirty="0"/>
              <a:t>JSON Schema's primitive type system model is as poor as JSON's even though it could and should do better, being an overlaid rule set. "format" is a partial, but incomplete way to address this.</a:t>
            </a:r>
          </a:p>
          <a:p>
            <a:pPr marL="457200" indent="-457200">
              <a:buFont typeface="Arial" panose="020B0604020202020204" pitchFamily="34" charset="0"/>
              <a:buChar char="•"/>
            </a:pPr>
            <a:r>
              <a:rPr lang="de-DE" sz="1800" dirty="0"/>
              <a:t>Cross-referencing across schema file boundaries ($ref) causes very brittle interdependencies with file locations and protocols being significant.</a:t>
            </a:r>
          </a:p>
        </p:txBody>
      </p:sp>
    </p:spTree>
    <p:extLst>
      <p:ext uri="{BB962C8B-B14F-4D97-AF65-F5344CB8AC3E}">
        <p14:creationId xmlns:p14="http://schemas.microsoft.com/office/powerpoint/2010/main" val="47751119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32F22-5099-5036-CFD3-5CCB1CD9BA36}"/>
              </a:ext>
            </a:extLst>
          </p:cNvPr>
          <p:cNvSpPr>
            <a:spLocks noGrp="1"/>
          </p:cNvSpPr>
          <p:nvPr>
            <p:ph type="title"/>
          </p:nvPr>
        </p:nvSpPr>
        <p:spPr/>
        <p:txBody>
          <a:bodyPr/>
          <a:lstStyle/>
          <a:p>
            <a:r>
              <a:rPr lang="de-DE" dirty="0"/>
              <a:t>JSON Structure</a:t>
            </a:r>
            <a:endParaRPr lang="en-US" dirty="0"/>
          </a:p>
        </p:txBody>
      </p:sp>
      <p:sp>
        <p:nvSpPr>
          <p:cNvPr id="3" name="Content Placeholder 2">
            <a:extLst>
              <a:ext uri="{FF2B5EF4-FFF2-40B4-BE49-F238E27FC236}">
                <a16:creationId xmlns:a16="http://schemas.microsoft.com/office/drawing/2014/main" id="{F3F1938E-9AA2-E501-DBA3-5B7E3F161D57}"/>
              </a:ext>
            </a:extLst>
          </p:cNvPr>
          <p:cNvSpPr>
            <a:spLocks noGrp="1"/>
          </p:cNvSpPr>
          <p:nvPr>
            <p:ph sz="quarter" idx="10"/>
          </p:nvPr>
        </p:nvSpPr>
        <p:spPr>
          <a:xfrm>
            <a:off x="586581" y="1599875"/>
            <a:ext cx="11018838" cy="4949047"/>
          </a:xfrm>
        </p:spPr>
        <p:txBody>
          <a:bodyPr/>
          <a:lstStyle/>
          <a:p>
            <a:pPr marL="457200" indent="-457200">
              <a:buFont typeface="Arial" panose="020B0604020202020204" pitchFamily="34" charset="0"/>
              <a:buChar char="•"/>
            </a:pPr>
            <a:r>
              <a:rPr lang="de-DE" dirty="0"/>
              <a:t>JSON Structure is a refactoring and extension of JSON Schema.</a:t>
            </a:r>
          </a:p>
          <a:p>
            <a:pPr marL="914400" lvl="1" indent="-457200">
              <a:buFont typeface="Arial" panose="020B0604020202020204" pitchFamily="34" charset="0"/>
              <a:buChar char="•"/>
            </a:pPr>
            <a:r>
              <a:rPr lang="de-DE" dirty="0"/>
              <a:t>JSON Structure is in many ways a feature superset of JSON Schema and a pragmatic way forward, but the projects are independent. JSON Structure has a different focus.</a:t>
            </a:r>
          </a:p>
          <a:p>
            <a:pPr marL="457200" indent="-457200">
              <a:buFont typeface="Arial" panose="020B0604020202020204" pitchFamily="34" charset="0"/>
              <a:buChar char="•"/>
            </a:pPr>
            <a:r>
              <a:rPr lang="en-US" dirty="0"/>
              <a:t>Goals:</a:t>
            </a:r>
          </a:p>
          <a:p>
            <a:pPr marL="914400" lvl="1" indent="-457200">
              <a:buFont typeface="Arial" panose="020B0604020202020204" pitchFamily="34" charset="0"/>
              <a:buChar char="•"/>
            </a:pPr>
            <a:r>
              <a:rPr lang="en-US" dirty="0"/>
              <a:t>The core specification focuses on data structure definitions, names and namespaces, a rich primitive type system, an extended set of compound types (</a:t>
            </a:r>
            <a:r>
              <a:rPr lang="en-US" b="1" dirty="0"/>
              <a:t>set</a:t>
            </a:r>
            <a:r>
              <a:rPr lang="en-US" dirty="0"/>
              <a:t>, </a:t>
            </a:r>
            <a:r>
              <a:rPr lang="en-US" b="1" dirty="0"/>
              <a:t>map</a:t>
            </a:r>
            <a:r>
              <a:rPr lang="en-US" dirty="0"/>
              <a:t>, </a:t>
            </a:r>
            <a:r>
              <a:rPr lang="en-US" b="1" dirty="0"/>
              <a:t>tuple</a:t>
            </a:r>
            <a:r>
              <a:rPr lang="en-US" dirty="0"/>
              <a:t>, </a:t>
            </a:r>
            <a:r>
              <a:rPr lang="en-US" b="1" dirty="0"/>
              <a:t>choice</a:t>
            </a:r>
            <a:r>
              <a:rPr lang="en-US" dirty="0"/>
              <a:t>), and explicit definition sharing/reuse mechanisms that align with common programming-language constructs.</a:t>
            </a:r>
          </a:p>
          <a:p>
            <a:pPr marL="914400" lvl="1" indent="-457200">
              <a:buFont typeface="Arial" panose="020B0604020202020204" pitchFamily="34" charset="0"/>
              <a:buChar char="•"/>
            </a:pPr>
            <a:r>
              <a:rPr lang="en-US" dirty="0"/>
              <a:t>Companion specs introduce internationalization support for names and symbols and descriptions, alternate names for special purposes, and scientific and currency unit annotations. Better data quality and more formalized context, also for LLMs.</a:t>
            </a:r>
          </a:p>
          <a:p>
            <a:pPr marL="914400" lvl="1" indent="-457200">
              <a:buFont typeface="Arial" panose="020B0604020202020204" pitchFamily="34" charset="0"/>
              <a:buChar char="•"/>
            </a:pPr>
            <a:r>
              <a:rPr lang="en-US" dirty="0"/>
              <a:t>Cross-file references ("import") are enabled by a companion spec. </a:t>
            </a:r>
          </a:p>
          <a:p>
            <a:pPr marL="914400" lvl="1" indent="-457200">
              <a:buFont typeface="Arial" panose="020B0604020202020204" pitchFamily="34" charset="0"/>
              <a:buChar char="•"/>
            </a:pPr>
            <a:r>
              <a:rPr lang="en-US" dirty="0"/>
              <a:t>All pattern-matching validation rules are factored into optional companion specs, with conditional composition (</a:t>
            </a:r>
            <a:r>
              <a:rPr lang="en-US" dirty="0" err="1"/>
              <a:t>anyOf</a:t>
            </a:r>
            <a:r>
              <a:rPr lang="en-US" dirty="0"/>
              <a:t>, </a:t>
            </a:r>
            <a:r>
              <a:rPr lang="en-US" dirty="0" err="1"/>
              <a:t>allOf</a:t>
            </a:r>
            <a:r>
              <a:rPr lang="en-US" dirty="0"/>
              <a:t>, </a:t>
            </a:r>
            <a:r>
              <a:rPr lang="en-US" dirty="0" err="1"/>
              <a:t>oneOf</a:t>
            </a:r>
            <a:r>
              <a:rPr lang="en-US" dirty="0"/>
              <a:t>, if/then/else, not) separate from other rules.</a:t>
            </a:r>
          </a:p>
        </p:txBody>
      </p:sp>
    </p:spTree>
    <p:extLst>
      <p:ext uri="{BB962C8B-B14F-4D97-AF65-F5344CB8AC3E}">
        <p14:creationId xmlns:p14="http://schemas.microsoft.com/office/powerpoint/2010/main" val="412095954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73799-13ED-E68B-2E0F-B6501606DFBA}"/>
              </a:ext>
            </a:extLst>
          </p:cNvPr>
          <p:cNvSpPr>
            <a:spLocks noGrp="1"/>
          </p:cNvSpPr>
          <p:nvPr>
            <p:ph type="title"/>
          </p:nvPr>
        </p:nvSpPr>
        <p:spPr/>
        <p:txBody>
          <a:bodyPr/>
          <a:lstStyle/>
          <a:p>
            <a:r>
              <a:rPr lang="de-DE" dirty="0"/>
              <a:t>JSON Structure – Core </a:t>
            </a:r>
            <a:endParaRPr lang="en-US" dirty="0"/>
          </a:p>
        </p:txBody>
      </p:sp>
      <p:sp>
        <p:nvSpPr>
          <p:cNvPr id="3" name="Content Placeholder 2">
            <a:extLst>
              <a:ext uri="{FF2B5EF4-FFF2-40B4-BE49-F238E27FC236}">
                <a16:creationId xmlns:a16="http://schemas.microsoft.com/office/drawing/2014/main" id="{6634B0A6-91FB-9F64-A9C9-8A010D6BB258}"/>
              </a:ext>
            </a:extLst>
          </p:cNvPr>
          <p:cNvSpPr>
            <a:spLocks noGrp="1"/>
          </p:cNvSpPr>
          <p:nvPr>
            <p:ph sz="quarter" idx="10"/>
          </p:nvPr>
        </p:nvSpPr>
        <p:spPr>
          <a:xfrm>
            <a:off x="584200" y="1844675"/>
            <a:ext cx="11018838" cy="430887"/>
          </a:xfrm>
        </p:spPr>
        <p:txBody>
          <a:bodyPr/>
          <a:lstStyle/>
          <a:p>
            <a:pPr marL="457200" indent="-457200">
              <a:buFont typeface="Arial" panose="020B0604020202020204" pitchFamily="34" charset="0"/>
              <a:buChar char="•"/>
            </a:pPr>
            <a:r>
              <a:rPr lang="de-DE" dirty="0"/>
              <a:t>"The parts of JSON Schema most devs care about, but better"</a:t>
            </a:r>
          </a:p>
        </p:txBody>
      </p:sp>
      <p:sp>
        <p:nvSpPr>
          <p:cNvPr id="5" name="TextBox 4">
            <a:extLst>
              <a:ext uri="{FF2B5EF4-FFF2-40B4-BE49-F238E27FC236}">
                <a16:creationId xmlns:a16="http://schemas.microsoft.com/office/drawing/2014/main" id="{AAC511DC-974B-EC0B-CECE-45BC2DB98079}"/>
              </a:ext>
            </a:extLst>
          </p:cNvPr>
          <p:cNvSpPr txBox="1"/>
          <p:nvPr/>
        </p:nvSpPr>
        <p:spPr>
          <a:xfrm>
            <a:off x="936000" y="2633839"/>
            <a:ext cx="10756800" cy="3080074"/>
          </a:xfrm>
          <a:prstGeom prst="rect">
            <a:avLst/>
          </a:prstGeom>
          <a:noFill/>
        </p:spPr>
        <p:txBody>
          <a:bodyPr wrap="square">
            <a:spAutoFit/>
          </a:bodyPr>
          <a:lstStyle/>
          <a:p>
            <a:pPr>
              <a:buNone/>
            </a:pP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"$schema"</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"https://json-structure.github.io/meta/core/v0/#"</a:t>
            </a: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"object"</a:t>
            </a: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"name"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"Person"</a:t>
            </a:r>
            <a:r>
              <a:rPr lang="en-US" b="0" dirty="0">
                <a:solidFill>
                  <a:srgbClr val="000000"/>
                </a:solidFill>
                <a:effectLst/>
                <a:latin typeface="CaskaydiaCove Nerd Font" panose="020B0509020204030204" pitchFamily="49" charset="0"/>
              </a:rPr>
              <a:t>,</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"properties"</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a:t>
            </a:r>
            <a:r>
              <a:rPr lang="en-US" b="0" dirty="0" err="1">
                <a:solidFill>
                  <a:srgbClr val="0451A5"/>
                </a:solidFill>
                <a:effectLst/>
                <a:latin typeface="CaskaydiaCove Nerd Font" panose="020B0509020204030204" pitchFamily="49" charset="0"/>
              </a:rPr>
              <a:t>firstName</a:t>
            </a:r>
            <a:r>
              <a:rPr lang="en-US" b="0" dirty="0">
                <a:solidFill>
                  <a:srgbClr val="0451A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"string"</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a:t>
            </a:r>
            <a:r>
              <a:rPr lang="en-US" b="0" dirty="0" err="1">
                <a:solidFill>
                  <a:srgbClr val="0451A5"/>
                </a:solidFill>
                <a:effectLst/>
                <a:latin typeface="CaskaydiaCove Nerd Font" panose="020B0509020204030204" pitchFamily="49" charset="0"/>
              </a:rPr>
              <a:t>lastName</a:t>
            </a:r>
            <a:r>
              <a:rPr lang="en-US" b="0" dirty="0">
                <a:solidFill>
                  <a:srgbClr val="0451A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"string"</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a:t>
            </a:r>
            <a:r>
              <a:rPr lang="en-US" b="0" dirty="0" err="1">
                <a:solidFill>
                  <a:srgbClr val="0451A5"/>
                </a:solidFill>
                <a:effectLst/>
                <a:latin typeface="CaskaydiaCove Nerd Font" panose="020B0509020204030204" pitchFamily="49" charset="0"/>
              </a:rPr>
              <a:t>dateOfBirth</a:t>
            </a:r>
            <a:r>
              <a:rPr lang="en-US" b="0" dirty="0">
                <a:solidFill>
                  <a:srgbClr val="0451A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 </a:t>
            </a:r>
            <a:r>
              <a:rPr lang="en-US" b="0" dirty="0">
                <a:solidFill>
                  <a:srgbClr val="0451A5"/>
                </a:solidFill>
                <a:effectLst/>
                <a:latin typeface="CaskaydiaCove Nerd Font" panose="020B0509020204030204" pitchFamily="49" charset="0"/>
              </a:rPr>
              <a:t>"type"</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"date"</a:t>
            </a: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p>
          <a:p>
            <a:pPr>
              <a:buNone/>
            </a:pPr>
            <a:r>
              <a:rPr lang="en-US" b="0" dirty="0">
                <a:solidFill>
                  <a:srgbClr val="000000"/>
                </a:solidFill>
                <a:effectLst/>
                <a:latin typeface="CaskaydiaCove Nerd Font" panose="020B0509020204030204" pitchFamily="49" charset="0"/>
              </a:rPr>
              <a:t>    </a:t>
            </a:r>
            <a:r>
              <a:rPr lang="en-US" b="0" dirty="0">
                <a:solidFill>
                  <a:srgbClr val="0451A5"/>
                </a:solidFill>
                <a:effectLst/>
                <a:latin typeface="CaskaydiaCove Nerd Font" panose="020B0509020204030204" pitchFamily="49" charset="0"/>
              </a:rPr>
              <a:t>"required"</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a:t>
            </a:r>
            <a:r>
              <a:rPr lang="en-US" b="0" dirty="0" err="1">
                <a:solidFill>
                  <a:srgbClr val="A31515"/>
                </a:solidFill>
                <a:effectLst/>
                <a:latin typeface="CaskaydiaCove Nerd Font" panose="020B0509020204030204" pitchFamily="49" charset="0"/>
              </a:rPr>
              <a:t>firstName</a:t>
            </a:r>
            <a:r>
              <a:rPr lang="en-US" b="0" dirty="0">
                <a:solidFill>
                  <a:srgbClr val="A3151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 </a:t>
            </a:r>
            <a:r>
              <a:rPr lang="en-US" b="0" dirty="0">
                <a:solidFill>
                  <a:srgbClr val="A31515"/>
                </a:solidFill>
                <a:effectLst/>
                <a:latin typeface="CaskaydiaCove Nerd Font" panose="020B0509020204030204" pitchFamily="49" charset="0"/>
              </a:rPr>
              <a:t>"</a:t>
            </a:r>
            <a:r>
              <a:rPr lang="en-US" b="0" dirty="0" err="1">
                <a:solidFill>
                  <a:srgbClr val="A31515"/>
                </a:solidFill>
                <a:effectLst/>
                <a:latin typeface="CaskaydiaCove Nerd Font" panose="020B0509020204030204" pitchFamily="49" charset="0"/>
              </a:rPr>
              <a:t>lastName</a:t>
            </a:r>
            <a:r>
              <a:rPr lang="en-US" b="0" dirty="0">
                <a:solidFill>
                  <a:srgbClr val="A31515"/>
                </a:solidFill>
                <a:effectLst/>
                <a:latin typeface="CaskaydiaCove Nerd Font" panose="020B0509020204030204" pitchFamily="49" charset="0"/>
              </a:rPr>
              <a:t>"</a:t>
            </a:r>
            <a:r>
              <a:rPr lang="en-US" b="0" dirty="0">
                <a:solidFill>
                  <a:srgbClr val="000000"/>
                </a:solidFill>
                <a:effectLst/>
                <a:latin typeface="CaskaydiaCove Nerd Font" panose="020B0509020204030204" pitchFamily="49" charset="0"/>
              </a:rPr>
              <a:t>]</a:t>
            </a:r>
          </a:p>
          <a:p>
            <a:r>
              <a:rPr lang="en-US" b="0" dirty="0">
                <a:solidFill>
                  <a:srgbClr val="000000"/>
                </a:solidFill>
                <a:effectLst/>
                <a:latin typeface="CaskaydiaCove Nerd Font" panose="020B0509020204030204" pitchFamily="49" charset="0"/>
              </a:rPr>
              <a:t>}</a:t>
            </a:r>
          </a:p>
        </p:txBody>
      </p:sp>
      <p:sp>
        <p:nvSpPr>
          <p:cNvPr id="6" name="Rectangle 5">
            <a:extLst>
              <a:ext uri="{FF2B5EF4-FFF2-40B4-BE49-F238E27FC236}">
                <a16:creationId xmlns:a16="http://schemas.microsoft.com/office/drawing/2014/main" id="{46A7E310-0132-3C0E-D1A9-099027DACBA2}"/>
              </a:ext>
            </a:extLst>
          </p:cNvPr>
          <p:cNvSpPr/>
          <p:nvPr/>
        </p:nvSpPr>
        <p:spPr bwMode="auto">
          <a:xfrm>
            <a:off x="7380000" y="3358203"/>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dirty="0">
                <a:solidFill>
                  <a:srgbClr val="FFFFFF"/>
                </a:solidFill>
                <a:ea typeface="Segoe UI" pitchFamily="34" charset="0"/>
                <a:cs typeface="Segoe UI" pitchFamily="34" charset="0"/>
              </a:rPr>
              <a:t>"type" now required</a:t>
            </a:r>
            <a:endParaRPr lang="en-US" sz="2000" dirty="0" err="1">
              <a:solidFill>
                <a:srgbClr val="FFFFFF"/>
              </a:solidFill>
              <a:ea typeface="Segoe UI" pitchFamily="34" charset="0"/>
              <a:cs typeface="Segoe UI" pitchFamily="34" charset="0"/>
            </a:endParaRPr>
          </a:p>
        </p:txBody>
      </p:sp>
      <p:cxnSp>
        <p:nvCxnSpPr>
          <p:cNvPr id="8" name="Straight Arrow Connector 7">
            <a:extLst>
              <a:ext uri="{FF2B5EF4-FFF2-40B4-BE49-F238E27FC236}">
                <a16:creationId xmlns:a16="http://schemas.microsoft.com/office/drawing/2014/main" id="{C7C7FE68-3C51-6EE9-B922-772E1CA0243B}"/>
              </a:ext>
            </a:extLst>
          </p:cNvPr>
          <p:cNvCxnSpPr/>
          <p:nvPr/>
        </p:nvCxnSpPr>
        <p:spPr>
          <a:xfrm flipH="1" flipV="1">
            <a:off x="3549600" y="3319200"/>
            <a:ext cx="3808800" cy="2592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6D301715-EC39-25EF-C63D-5F86E3DE945B}"/>
              </a:ext>
            </a:extLst>
          </p:cNvPr>
          <p:cNvCxnSpPr>
            <a:cxnSpLocks/>
            <a:stCxn id="12" idx="1"/>
          </p:cNvCxnSpPr>
          <p:nvPr/>
        </p:nvCxnSpPr>
        <p:spPr>
          <a:xfrm flipH="1" flipV="1">
            <a:off x="3693600" y="3663498"/>
            <a:ext cx="3686400" cy="592982"/>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A9BED71A-5900-6B18-A6BA-9ACA79B49E31}"/>
              </a:ext>
            </a:extLst>
          </p:cNvPr>
          <p:cNvSpPr/>
          <p:nvPr/>
        </p:nvSpPr>
        <p:spPr bwMode="auto">
          <a:xfrm>
            <a:off x="7380000" y="3986480"/>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dirty="0">
                <a:solidFill>
                  <a:srgbClr val="FFFFFF"/>
                </a:solidFill>
                <a:ea typeface="Segoe UI" pitchFamily="34" charset="0"/>
                <a:cs typeface="Segoe UI" pitchFamily="34" charset="0"/>
              </a:rPr>
              <a:t>every type must be named</a:t>
            </a:r>
            <a:endParaRPr lang="en-US" sz="2000" dirty="0" err="1">
              <a:solidFill>
                <a:srgbClr val="FFFFFF"/>
              </a:solidFill>
              <a:ea typeface="Segoe UI" pitchFamily="34" charset="0"/>
              <a:cs typeface="Segoe UI" pitchFamily="34" charset="0"/>
            </a:endParaRPr>
          </a:p>
        </p:txBody>
      </p:sp>
      <p:sp>
        <p:nvSpPr>
          <p:cNvPr id="16" name="Rectangle 15">
            <a:extLst>
              <a:ext uri="{FF2B5EF4-FFF2-40B4-BE49-F238E27FC236}">
                <a16:creationId xmlns:a16="http://schemas.microsoft.com/office/drawing/2014/main" id="{B590B8B2-4BCD-8A8F-362E-A90F8AF6143B}"/>
              </a:ext>
            </a:extLst>
          </p:cNvPr>
          <p:cNvSpPr/>
          <p:nvPr/>
        </p:nvSpPr>
        <p:spPr bwMode="auto">
          <a:xfrm>
            <a:off x="7380000" y="4580196"/>
            <a:ext cx="3715200" cy="540000"/>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de-DE" sz="2000" dirty="0">
                <a:solidFill>
                  <a:srgbClr val="FFFFFF"/>
                </a:solidFill>
                <a:ea typeface="Segoe UI" pitchFamily="34" charset="0"/>
                <a:cs typeface="Segoe UI" pitchFamily="34" charset="0"/>
              </a:rPr>
              <a:t>more primitive data types</a:t>
            </a:r>
            <a:endParaRPr lang="en-US" sz="2000" dirty="0" err="1">
              <a:solidFill>
                <a:srgbClr val="FFFFFF"/>
              </a:solidFill>
              <a:ea typeface="Segoe UI" pitchFamily="34" charset="0"/>
              <a:cs typeface="Segoe UI" pitchFamily="34" charset="0"/>
            </a:endParaRPr>
          </a:p>
        </p:txBody>
      </p:sp>
      <p:cxnSp>
        <p:nvCxnSpPr>
          <p:cNvPr id="19" name="Straight Arrow Connector 18">
            <a:extLst>
              <a:ext uri="{FF2B5EF4-FFF2-40B4-BE49-F238E27FC236}">
                <a16:creationId xmlns:a16="http://schemas.microsoft.com/office/drawing/2014/main" id="{59B5318F-12A8-6741-9D07-63BBC73073BC}"/>
              </a:ext>
            </a:extLst>
          </p:cNvPr>
          <p:cNvCxnSpPr>
            <a:cxnSpLocks/>
            <a:stCxn id="16" idx="1"/>
          </p:cNvCxnSpPr>
          <p:nvPr/>
        </p:nvCxnSpPr>
        <p:spPr>
          <a:xfrm flipH="1" flipV="1">
            <a:off x="5882400" y="4687200"/>
            <a:ext cx="1497600" cy="162996"/>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24762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A713A-05EB-93D8-69EB-E191028195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A34E23-5DC7-2AF2-616A-FB73A7088ED2}"/>
              </a:ext>
            </a:extLst>
          </p:cNvPr>
          <p:cNvSpPr>
            <a:spLocks noGrp="1"/>
          </p:cNvSpPr>
          <p:nvPr>
            <p:ph type="title"/>
          </p:nvPr>
        </p:nvSpPr>
        <p:spPr/>
        <p:txBody>
          <a:bodyPr/>
          <a:lstStyle/>
          <a:p>
            <a:r>
              <a:rPr lang="de-DE" dirty="0"/>
              <a:t>JSON Structure – Extended Primitive Types </a:t>
            </a:r>
            <a:endParaRPr lang="en-US" dirty="0"/>
          </a:p>
        </p:txBody>
      </p:sp>
      <p:sp>
        <p:nvSpPr>
          <p:cNvPr id="5" name="TextBox 4">
            <a:extLst>
              <a:ext uri="{FF2B5EF4-FFF2-40B4-BE49-F238E27FC236}">
                <a16:creationId xmlns:a16="http://schemas.microsoft.com/office/drawing/2014/main" id="{280D97AB-95C0-A9D8-84BB-48D253E27A85}"/>
              </a:ext>
            </a:extLst>
          </p:cNvPr>
          <p:cNvSpPr txBox="1"/>
          <p:nvPr/>
        </p:nvSpPr>
        <p:spPr>
          <a:xfrm>
            <a:off x="825862" y="1791439"/>
            <a:ext cx="7014938" cy="3970318"/>
          </a:xfrm>
          <a:prstGeom prst="rect">
            <a:avLst/>
          </a:prstGeom>
          <a:noFill/>
        </p:spPr>
        <p:txBody>
          <a:bodyPr wrap="square">
            <a:spAutoFit/>
          </a:bodyPr>
          <a:lstStyle/>
          <a:p>
            <a:pPr>
              <a:buNone/>
            </a:pP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"$schema"</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"https://json-structure.github.io/meta/core/v0/#"</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"object"</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"name"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a:t>
            </a:r>
            <a:r>
              <a:rPr lang="en-US" sz="1400" b="0" dirty="0" err="1">
                <a:solidFill>
                  <a:srgbClr val="A31515"/>
                </a:solidFill>
                <a:effectLst/>
                <a:latin typeface="CaskaydiaCove Nerd Font" panose="020B0509020204030204" pitchFamily="49" charset="0"/>
              </a:rPr>
              <a:t>UserProfile</a:t>
            </a:r>
            <a:r>
              <a:rPr lang="en-US" sz="1400" b="0" dirty="0">
                <a:solidFill>
                  <a:srgbClr val="A3151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"properties"</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"username"</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"string"</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a:t>
            </a:r>
            <a:r>
              <a:rPr lang="en-US" sz="1400" b="0" dirty="0" err="1">
                <a:solidFill>
                  <a:srgbClr val="0451A5"/>
                </a:solidFill>
                <a:effectLst/>
                <a:latin typeface="CaskaydiaCove Nerd Font" panose="020B0509020204030204" pitchFamily="49" charset="0"/>
              </a:rPr>
              <a:t>dateOfBirth</a:t>
            </a:r>
            <a:r>
              <a:rPr lang="en-US" sz="1400" b="0" dirty="0">
                <a:solidFill>
                  <a:srgbClr val="0451A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"date"</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a:t>
            </a:r>
            <a:r>
              <a:rPr lang="en-US" sz="1400" b="0" dirty="0" err="1">
                <a:solidFill>
                  <a:srgbClr val="0451A5"/>
                </a:solidFill>
                <a:effectLst/>
                <a:latin typeface="CaskaydiaCove Nerd Font" panose="020B0509020204030204" pitchFamily="49" charset="0"/>
              </a:rPr>
              <a:t>lastSeen</a:t>
            </a:r>
            <a:r>
              <a:rPr lang="en-US" sz="1400" b="0" dirty="0">
                <a:solidFill>
                  <a:srgbClr val="0451A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"datetime"</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"score"</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"int64"</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"balance"</a:t>
            </a:r>
            <a:r>
              <a:rPr lang="en-US" sz="1400" b="0" dirty="0">
                <a:solidFill>
                  <a:srgbClr val="000000"/>
                </a:solidFill>
                <a:effectLst/>
                <a:latin typeface="CaskaydiaCove Nerd Font" panose="020B0509020204030204" pitchFamily="49" charset="0"/>
              </a:rPr>
              <a:t>: { </a:t>
            </a:r>
            <a:br>
              <a:rPr lang="en-US" sz="1400" b="0" dirty="0">
                <a:solidFill>
                  <a:srgbClr val="000000"/>
                </a:solidFill>
                <a:effectLst/>
                <a:latin typeface="CaskaydiaCove Nerd Font" panose="020B0509020204030204" pitchFamily="49" charset="0"/>
              </a:rPr>
            </a:b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"decimal"</a:t>
            </a:r>
            <a:r>
              <a:rPr lang="en-US" sz="1400" b="0" dirty="0">
                <a:solidFill>
                  <a:srgbClr val="000000"/>
                </a:solidFill>
                <a:effectLst/>
                <a:latin typeface="CaskaydiaCove Nerd Font" panose="020B0509020204030204" pitchFamily="49" charset="0"/>
              </a:rPr>
              <a:t>, </a:t>
            </a:r>
            <a:br>
              <a:rPr lang="en-US" sz="1400" b="0" dirty="0">
                <a:solidFill>
                  <a:srgbClr val="000000"/>
                </a:solidFill>
                <a:effectLst/>
                <a:latin typeface="CaskaydiaCove Nerd Font" panose="020B0509020204030204" pitchFamily="49" charset="0"/>
              </a:rPr>
            </a:br>
            <a:r>
              <a:rPr lang="en-US" sz="1400" dirty="0">
                <a:solidFill>
                  <a:srgbClr val="000000"/>
                </a:solidFill>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"precision"</a:t>
            </a:r>
            <a:r>
              <a:rPr lang="en-US" sz="1400" b="0" dirty="0">
                <a:solidFill>
                  <a:srgbClr val="000000"/>
                </a:solidFill>
                <a:effectLst/>
                <a:latin typeface="CaskaydiaCove Nerd Font" panose="020B0509020204030204" pitchFamily="49" charset="0"/>
              </a:rPr>
              <a:t>: </a:t>
            </a:r>
            <a:r>
              <a:rPr lang="en-US" sz="1400" b="0" dirty="0">
                <a:solidFill>
                  <a:srgbClr val="098658"/>
                </a:solidFill>
                <a:effectLst/>
                <a:latin typeface="CaskaydiaCove Nerd Font" panose="020B0509020204030204" pitchFamily="49" charset="0"/>
              </a:rPr>
              <a:t>20</a:t>
            </a:r>
            <a:r>
              <a:rPr lang="en-US" sz="1400" b="0" dirty="0">
                <a:solidFill>
                  <a:srgbClr val="000000"/>
                </a:solidFill>
                <a:effectLst/>
                <a:latin typeface="CaskaydiaCove Nerd Font" panose="020B0509020204030204" pitchFamily="49" charset="0"/>
              </a:rPr>
              <a:t>, </a:t>
            </a:r>
            <a:br>
              <a:rPr lang="en-US" sz="1400" b="0" dirty="0">
                <a:solidFill>
                  <a:srgbClr val="000000"/>
                </a:solidFill>
                <a:effectLst/>
                <a:latin typeface="CaskaydiaCove Nerd Font" panose="020B0509020204030204" pitchFamily="49" charset="0"/>
              </a:rPr>
            </a:b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"scale"</a:t>
            </a:r>
            <a:r>
              <a:rPr lang="en-US" sz="1400" b="0" dirty="0">
                <a:solidFill>
                  <a:srgbClr val="000000"/>
                </a:solidFill>
                <a:effectLst/>
                <a:latin typeface="CaskaydiaCove Nerd Font" panose="020B0509020204030204" pitchFamily="49" charset="0"/>
              </a:rPr>
              <a:t>: </a:t>
            </a:r>
            <a:r>
              <a:rPr lang="en-US" sz="1400" b="0" dirty="0">
                <a:solidFill>
                  <a:srgbClr val="098658"/>
                </a:solidFill>
                <a:effectLst/>
                <a:latin typeface="CaskaydiaCove Nerd Font" panose="020B0509020204030204" pitchFamily="49" charset="0"/>
              </a:rPr>
              <a:t>2</a:t>
            </a:r>
            <a:r>
              <a:rPr lang="en-US" sz="1400" b="0" dirty="0">
                <a:solidFill>
                  <a:srgbClr val="000000"/>
                </a:solidFill>
                <a:effectLst/>
                <a:latin typeface="CaskaydiaCove Nerd Font" panose="020B0509020204030204" pitchFamily="49" charset="0"/>
              </a:rPr>
              <a:t> </a:t>
            </a:r>
          </a:p>
          <a:p>
            <a:pPr>
              <a:buNone/>
            </a:pPr>
            <a:r>
              <a:rPr lang="en-US" sz="1400" dirty="0">
                <a:solidFill>
                  <a:srgbClr val="000000"/>
                </a:solidFill>
                <a:latin typeface="CaskaydiaCove Nerd Font" panose="020B0509020204030204" pitchFamily="49" charset="0"/>
              </a:rPr>
              <a:t>     </a:t>
            </a:r>
            <a:r>
              <a:rPr lang="en-US" sz="1400" b="0" dirty="0">
                <a:solidFill>
                  <a:srgbClr val="000000"/>
                </a:solidFill>
                <a:effectLst/>
                <a:latin typeface="CaskaydiaCove Nerd Font" panose="020B0509020204030204" pitchFamily="49" charset="0"/>
              </a:rPr>
              <a:t>},</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a:t>
            </a:r>
            <a:r>
              <a:rPr lang="en-US" sz="1400" b="0" dirty="0" err="1">
                <a:solidFill>
                  <a:srgbClr val="0451A5"/>
                </a:solidFill>
                <a:effectLst/>
                <a:latin typeface="CaskaydiaCove Nerd Font" panose="020B0509020204030204" pitchFamily="49" charset="0"/>
              </a:rPr>
              <a:t>isActive</a:t>
            </a:r>
            <a:r>
              <a:rPr lang="en-US" sz="1400" b="0" dirty="0">
                <a:solidFill>
                  <a:srgbClr val="0451A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 </a:t>
            </a:r>
            <a:r>
              <a:rPr lang="en-US" sz="1400" b="0" dirty="0">
                <a:solidFill>
                  <a:srgbClr val="0451A5"/>
                </a:solidFill>
                <a:effectLst/>
                <a:latin typeface="CaskaydiaCove Nerd Font" panose="020B0509020204030204" pitchFamily="49" charset="0"/>
              </a:rPr>
              <a:t>"type"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a:t>
            </a:r>
            <a:r>
              <a:rPr lang="en-US" sz="1400" b="0" dirty="0" err="1">
                <a:solidFill>
                  <a:srgbClr val="A31515"/>
                </a:solidFill>
                <a:effectLst/>
                <a:latin typeface="CaskaydiaCove Nerd Font" panose="020B0509020204030204" pitchFamily="49" charset="0"/>
              </a:rPr>
              <a:t>boolean</a:t>
            </a:r>
            <a:r>
              <a:rPr lang="en-US" sz="1400" b="0" dirty="0">
                <a:solidFill>
                  <a:srgbClr val="A31515"/>
                </a:solidFill>
                <a:effectLst/>
                <a:latin typeface="CaskaydiaCove Nerd Font" panose="020B0509020204030204" pitchFamily="49" charset="0"/>
              </a:rPr>
              <a:t>"</a:t>
            </a: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p>
          <a:p>
            <a:pPr>
              <a:buNone/>
            </a:pPr>
            <a:r>
              <a:rPr lang="en-US" sz="1400" b="0" dirty="0">
                <a:solidFill>
                  <a:srgbClr val="000000"/>
                </a:solidFill>
                <a:effectLst/>
                <a:latin typeface="CaskaydiaCove Nerd Font" panose="020B0509020204030204" pitchFamily="49" charset="0"/>
              </a:rPr>
              <a:t>    </a:t>
            </a:r>
            <a:r>
              <a:rPr lang="en-US" sz="1400" b="0" dirty="0">
                <a:solidFill>
                  <a:srgbClr val="0451A5"/>
                </a:solidFill>
                <a:effectLst/>
                <a:latin typeface="CaskaydiaCove Nerd Font" panose="020B0509020204030204" pitchFamily="49" charset="0"/>
              </a:rPr>
              <a:t>"required"</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"username"</a:t>
            </a:r>
            <a:r>
              <a:rPr lang="en-US" sz="1400" b="0" dirty="0">
                <a:solidFill>
                  <a:srgbClr val="000000"/>
                </a:solidFill>
                <a:effectLst/>
                <a:latin typeface="CaskaydiaCove Nerd Font" panose="020B0509020204030204" pitchFamily="49" charset="0"/>
              </a:rPr>
              <a:t>, </a:t>
            </a:r>
            <a:r>
              <a:rPr lang="en-US" sz="1400" b="0" dirty="0">
                <a:solidFill>
                  <a:srgbClr val="A31515"/>
                </a:solidFill>
                <a:effectLst/>
                <a:latin typeface="CaskaydiaCove Nerd Font" panose="020B0509020204030204" pitchFamily="49" charset="0"/>
              </a:rPr>
              <a:t>"birthdate"</a:t>
            </a:r>
            <a:r>
              <a:rPr lang="en-US" sz="1400" b="0" dirty="0">
                <a:solidFill>
                  <a:srgbClr val="000000"/>
                </a:solidFill>
                <a:effectLst/>
                <a:latin typeface="CaskaydiaCove Nerd Font" panose="020B0509020204030204" pitchFamily="49" charset="0"/>
              </a:rPr>
              <a:t>]</a:t>
            </a:r>
          </a:p>
          <a:p>
            <a:r>
              <a:rPr lang="en-US" sz="1400" b="0" dirty="0">
                <a:solidFill>
                  <a:srgbClr val="000000"/>
                </a:solidFill>
                <a:effectLst/>
                <a:latin typeface="CaskaydiaCove Nerd Font" panose="020B0509020204030204" pitchFamily="49" charset="0"/>
              </a:rPr>
              <a:t>}</a:t>
            </a:r>
          </a:p>
        </p:txBody>
      </p:sp>
      <p:sp>
        <p:nvSpPr>
          <p:cNvPr id="10" name="Rectangle 9">
            <a:extLst>
              <a:ext uri="{FF2B5EF4-FFF2-40B4-BE49-F238E27FC236}">
                <a16:creationId xmlns:a16="http://schemas.microsoft.com/office/drawing/2014/main" id="{861A28D3-39FA-1FF4-C344-9D02F11F4BC7}"/>
              </a:ext>
            </a:extLst>
          </p:cNvPr>
          <p:cNvSpPr/>
          <p:nvPr/>
        </p:nvSpPr>
        <p:spPr bwMode="auto">
          <a:xfrm>
            <a:off x="5061600" y="4053600"/>
            <a:ext cx="1634400" cy="655199"/>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de-DE" sz="1600" dirty="0">
                <a:solidFill>
                  <a:srgbClr val="FFFFFF"/>
                </a:solidFill>
                <a:ea typeface="Segoe UI" pitchFamily="34" charset="0"/>
                <a:cs typeface="Segoe UI" pitchFamily="34" charset="0"/>
              </a:rPr>
              <a:t>Type-specific annotations</a:t>
            </a:r>
            <a:endParaRPr lang="en-US" sz="1600" dirty="0" err="1">
              <a:solidFill>
                <a:srgbClr val="FFFFFF"/>
              </a:solidFill>
              <a:ea typeface="Segoe UI" pitchFamily="34" charset="0"/>
              <a:cs typeface="Segoe UI" pitchFamily="34" charset="0"/>
            </a:endParaRPr>
          </a:p>
        </p:txBody>
      </p:sp>
      <p:cxnSp>
        <p:nvCxnSpPr>
          <p:cNvPr id="13" name="Straight Arrow Connector 12">
            <a:extLst>
              <a:ext uri="{FF2B5EF4-FFF2-40B4-BE49-F238E27FC236}">
                <a16:creationId xmlns:a16="http://schemas.microsoft.com/office/drawing/2014/main" id="{4B55957D-25C3-3F87-75D8-C7C2D200108D}"/>
              </a:ext>
            </a:extLst>
          </p:cNvPr>
          <p:cNvCxnSpPr>
            <a:cxnSpLocks/>
          </p:cNvCxnSpPr>
          <p:nvPr/>
        </p:nvCxnSpPr>
        <p:spPr>
          <a:xfrm flipH="1">
            <a:off x="4140000" y="4381199"/>
            <a:ext cx="921600" cy="16200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418B8FB-1953-9810-4512-93289EB716E1}"/>
              </a:ext>
            </a:extLst>
          </p:cNvPr>
          <p:cNvCxnSpPr>
            <a:cxnSpLocks/>
            <a:stCxn id="10" idx="1"/>
          </p:cNvCxnSpPr>
          <p:nvPr/>
        </p:nvCxnSpPr>
        <p:spPr>
          <a:xfrm flipH="1" flipV="1">
            <a:off x="4600800" y="4327200"/>
            <a:ext cx="460800" cy="540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BC86BFB-4081-0AE7-5840-5F47F88F8035}"/>
              </a:ext>
            </a:extLst>
          </p:cNvPr>
          <p:cNvSpPr/>
          <p:nvPr/>
        </p:nvSpPr>
        <p:spPr bwMode="auto">
          <a:xfrm>
            <a:off x="5061600" y="3327600"/>
            <a:ext cx="1634400" cy="655199"/>
          </a:xfrm>
          <a:prstGeom prst="rect">
            <a:avLst/>
          </a:prstGeom>
          <a:solidFill>
            <a:schemeClr val="accent1"/>
          </a:solid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spcBef>
                <a:spcPct val="0"/>
              </a:spcBef>
              <a:spcAft>
                <a:spcPct val="0"/>
              </a:spcAft>
            </a:pPr>
            <a:r>
              <a:rPr lang="de-DE" sz="1600" dirty="0">
                <a:solidFill>
                  <a:srgbClr val="FFFFFF"/>
                </a:solidFill>
                <a:ea typeface="Segoe UI" pitchFamily="34" charset="0"/>
                <a:cs typeface="Segoe UI" pitchFamily="34" charset="0"/>
              </a:rPr>
              <a:t>extended data types</a:t>
            </a:r>
            <a:endParaRPr lang="en-US" sz="1600" dirty="0" err="1">
              <a:solidFill>
                <a:srgbClr val="FFFFFF"/>
              </a:solidFill>
              <a:ea typeface="Segoe UI" pitchFamily="34" charset="0"/>
              <a:cs typeface="Segoe UI" pitchFamily="34" charset="0"/>
            </a:endParaRPr>
          </a:p>
        </p:txBody>
      </p:sp>
      <p:cxnSp>
        <p:nvCxnSpPr>
          <p:cNvPr id="22" name="Straight Arrow Connector 21">
            <a:extLst>
              <a:ext uri="{FF2B5EF4-FFF2-40B4-BE49-F238E27FC236}">
                <a16:creationId xmlns:a16="http://schemas.microsoft.com/office/drawing/2014/main" id="{0539B23A-9559-991C-4DCB-A6711A0B8652}"/>
              </a:ext>
            </a:extLst>
          </p:cNvPr>
          <p:cNvCxnSpPr>
            <a:cxnSpLocks/>
            <a:stCxn id="21" idx="1"/>
          </p:cNvCxnSpPr>
          <p:nvPr/>
        </p:nvCxnSpPr>
        <p:spPr>
          <a:xfrm flipH="1" flipV="1">
            <a:off x="4831200" y="3448800"/>
            <a:ext cx="230400" cy="20640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1CEBB5F-9487-87B8-9554-F6E855BC6443}"/>
              </a:ext>
            </a:extLst>
          </p:cNvPr>
          <p:cNvCxnSpPr>
            <a:cxnSpLocks/>
            <a:stCxn id="21" idx="1"/>
          </p:cNvCxnSpPr>
          <p:nvPr/>
        </p:nvCxnSpPr>
        <p:spPr>
          <a:xfrm flipH="1" flipV="1">
            <a:off x="4449600" y="3655199"/>
            <a:ext cx="612000"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F1DEB6E-EC7A-F3FE-48DA-BD72AD6E53F4}"/>
              </a:ext>
            </a:extLst>
          </p:cNvPr>
          <p:cNvCxnSpPr>
            <a:cxnSpLocks/>
            <a:stCxn id="21" idx="1"/>
          </p:cNvCxnSpPr>
          <p:nvPr/>
        </p:nvCxnSpPr>
        <p:spPr>
          <a:xfrm flipH="1">
            <a:off x="4600800" y="3655200"/>
            <a:ext cx="460800" cy="23280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graphicFrame>
        <p:nvGraphicFramePr>
          <p:cNvPr id="32" name="Table 31">
            <a:extLst>
              <a:ext uri="{FF2B5EF4-FFF2-40B4-BE49-F238E27FC236}">
                <a16:creationId xmlns:a16="http://schemas.microsoft.com/office/drawing/2014/main" id="{EB2FD597-F8C8-2BB6-0F88-B6C681FDCB9E}"/>
              </a:ext>
            </a:extLst>
          </p:cNvPr>
          <p:cNvGraphicFramePr>
            <a:graphicFrameLocks noGrp="1"/>
          </p:cNvGraphicFramePr>
          <p:nvPr>
            <p:extLst>
              <p:ext uri="{D42A27DB-BD31-4B8C-83A1-F6EECF244321}">
                <p14:modId xmlns:p14="http://schemas.microsoft.com/office/powerpoint/2010/main" val="1920949403"/>
              </p:ext>
            </p:extLst>
          </p:nvPr>
        </p:nvGraphicFramePr>
        <p:xfrm>
          <a:off x="7994137" y="1945441"/>
          <a:ext cx="3070400" cy="4389120"/>
        </p:xfrm>
        <a:graphic>
          <a:graphicData uri="http://schemas.openxmlformats.org/drawingml/2006/table">
            <a:tbl>
              <a:tblPr firstRow="1" bandRow="1">
                <a:tableStyleId>{5C22544A-7EE6-4342-B048-85BDC9FD1C3A}</a:tableStyleId>
              </a:tblPr>
              <a:tblGrid>
                <a:gridCol w="1646300">
                  <a:extLst>
                    <a:ext uri="{9D8B030D-6E8A-4147-A177-3AD203B41FA5}">
                      <a16:colId xmlns:a16="http://schemas.microsoft.com/office/drawing/2014/main" val="1418745720"/>
                    </a:ext>
                  </a:extLst>
                </a:gridCol>
                <a:gridCol w="1424100">
                  <a:extLst>
                    <a:ext uri="{9D8B030D-6E8A-4147-A177-3AD203B41FA5}">
                      <a16:colId xmlns:a16="http://schemas.microsoft.com/office/drawing/2014/main" val="2103674038"/>
                    </a:ext>
                  </a:extLst>
                </a:gridCol>
              </a:tblGrid>
              <a:tr h="0">
                <a:tc gridSpan="2">
                  <a:txBody>
                    <a:bodyPr/>
                    <a:lstStyle/>
                    <a:p>
                      <a:r>
                        <a:rPr lang="de-DE" dirty="0"/>
                        <a:t>Extended Primitive Types</a:t>
                      </a:r>
                      <a:endParaRPr lang="en-US" dirty="0"/>
                    </a:p>
                  </a:txBody>
                  <a:tcPr/>
                </a:tc>
                <a:tc hMerge="1">
                  <a:txBody>
                    <a:bodyPr/>
                    <a:lstStyle/>
                    <a:p>
                      <a:endParaRPr lang="en-US" dirty="0"/>
                    </a:p>
                  </a:txBody>
                  <a:tcPr/>
                </a:tc>
                <a:extLst>
                  <a:ext uri="{0D108BD9-81ED-4DB2-BD59-A6C34878D82A}">
                    <a16:rowId xmlns:a16="http://schemas.microsoft.com/office/drawing/2014/main" val="2932947358"/>
                  </a:ext>
                </a:extLst>
              </a:tr>
              <a:tr h="0">
                <a:tc>
                  <a:txBody>
                    <a:bodyPr/>
                    <a:lstStyle/>
                    <a:p>
                      <a:r>
                        <a:rPr lang="de-DE" dirty="0"/>
                        <a:t>binary</a:t>
                      </a:r>
                      <a:endParaRPr lang="en-US" dirty="0"/>
                    </a:p>
                  </a:txBody>
                  <a:tcPr/>
                </a:tc>
                <a:tc>
                  <a:txBody>
                    <a:bodyPr/>
                    <a:lstStyle/>
                    <a:p>
                      <a:r>
                        <a:rPr lang="de-DE" dirty="0"/>
                        <a:t>float8</a:t>
                      </a:r>
                      <a:endParaRPr lang="en-US" dirty="0"/>
                    </a:p>
                  </a:txBody>
                  <a:tcPr/>
                </a:tc>
                <a:extLst>
                  <a:ext uri="{0D108BD9-81ED-4DB2-BD59-A6C34878D82A}">
                    <a16:rowId xmlns:a16="http://schemas.microsoft.com/office/drawing/2014/main" val="4185659354"/>
                  </a:ext>
                </a:extLst>
              </a:tr>
              <a:tr h="0">
                <a:tc>
                  <a:txBody>
                    <a:bodyPr/>
                    <a:lstStyle/>
                    <a:p>
                      <a:r>
                        <a:rPr lang="de-DE" dirty="0"/>
                        <a:t>int8</a:t>
                      </a:r>
                      <a:endParaRPr lang="en-US" dirty="0"/>
                    </a:p>
                  </a:txBody>
                  <a:tcPr/>
                </a:tc>
                <a:tc>
                  <a:txBody>
                    <a:bodyPr/>
                    <a:lstStyle/>
                    <a:p>
                      <a:r>
                        <a:rPr lang="de-DE" dirty="0"/>
                        <a:t>float</a:t>
                      </a:r>
                      <a:endParaRPr lang="en-US" dirty="0"/>
                    </a:p>
                  </a:txBody>
                  <a:tcPr/>
                </a:tc>
                <a:extLst>
                  <a:ext uri="{0D108BD9-81ED-4DB2-BD59-A6C34878D82A}">
                    <a16:rowId xmlns:a16="http://schemas.microsoft.com/office/drawing/2014/main" val="4079531460"/>
                  </a:ext>
                </a:extLst>
              </a:tr>
              <a:tr h="0">
                <a:tc>
                  <a:txBody>
                    <a:bodyPr/>
                    <a:lstStyle/>
                    <a:p>
                      <a:r>
                        <a:rPr lang="de-DE" dirty="0"/>
                        <a:t>uint8</a:t>
                      </a:r>
                      <a:endParaRPr lang="en-US" dirty="0"/>
                    </a:p>
                  </a:txBody>
                  <a:tcPr/>
                </a:tc>
                <a:tc>
                  <a:txBody>
                    <a:bodyPr/>
                    <a:lstStyle/>
                    <a:p>
                      <a:r>
                        <a:rPr lang="de-DE" dirty="0"/>
                        <a:t>double</a:t>
                      </a:r>
                      <a:endParaRPr lang="en-US" dirty="0"/>
                    </a:p>
                  </a:txBody>
                  <a:tcPr/>
                </a:tc>
                <a:extLst>
                  <a:ext uri="{0D108BD9-81ED-4DB2-BD59-A6C34878D82A}">
                    <a16:rowId xmlns:a16="http://schemas.microsoft.com/office/drawing/2014/main" val="2161673992"/>
                  </a:ext>
                </a:extLst>
              </a:tr>
              <a:tr h="0">
                <a:tc>
                  <a:txBody>
                    <a:bodyPr/>
                    <a:lstStyle/>
                    <a:p>
                      <a:r>
                        <a:rPr lang="de-DE" dirty="0"/>
                        <a:t>int16</a:t>
                      </a:r>
                      <a:endParaRPr lang="en-US" dirty="0"/>
                    </a:p>
                  </a:txBody>
                  <a:tcPr/>
                </a:tc>
                <a:tc>
                  <a:txBody>
                    <a:bodyPr/>
                    <a:lstStyle/>
                    <a:p>
                      <a:r>
                        <a:rPr lang="de-DE" dirty="0"/>
                        <a:t>decimal</a:t>
                      </a:r>
                      <a:endParaRPr lang="en-US" dirty="0"/>
                    </a:p>
                  </a:txBody>
                  <a:tcPr/>
                </a:tc>
                <a:extLst>
                  <a:ext uri="{0D108BD9-81ED-4DB2-BD59-A6C34878D82A}">
                    <a16:rowId xmlns:a16="http://schemas.microsoft.com/office/drawing/2014/main" val="4123996521"/>
                  </a:ext>
                </a:extLst>
              </a:tr>
              <a:tr h="0">
                <a:tc>
                  <a:txBody>
                    <a:bodyPr/>
                    <a:lstStyle/>
                    <a:p>
                      <a:r>
                        <a:rPr lang="de-DE" dirty="0"/>
                        <a:t>uint16</a:t>
                      </a:r>
                      <a:endParaRPr lang="en-US" dirty="0"/>
                    </a:p>
                  </a:txBody>
                  <a:tcPr/>
                </a:tc>
                <a:tc>
                  <a:txBody>
                    <a:bodyPr/>
                    <a:lstStyle/>
                    <a:p>
                      <a:r>
                        <a:rPr lang="de-DE" dirty="0"/>
                        <a:t>date</a:t>
                      </a:r>
                      <a:endParaRPr lang="en-US" dirty="0"/>
                    </a:p>
                  </a:txBody>
                  <a:tcPr/>
                </a:tc>
                <a:extLst>
                  <a:ext uri="{0D108BD9-81ED-4DB2-BD59-A6C34878D82A}">
                    <a16:rowId xmlns:a16="http://schemas.microsoft.com/office/drawing/2014/main" val="3108910882"/>
                  </a:ext>
                </a:extLst>
              </a:tr>
              <a:tr h="0">
                <a:tc>
                  <a:txBody>
                    <a:bodyPr/>
                    <a:lstStyle/>
                    <a:p>
                      <a:r>
                        <a:rPr lang="de-DE" dirty="0"/>
                        <a:t>int32</a:t>
                      </a:r>
                      <a:endParaRPr lang="en-US" dirty="0"/>
                    </a:p>
                  </a:txBody>
                  <a:tcPr/>
                </a:tc>
                <a:tc>
                  <a:txBody>
                    <a:bodyPr/>
                    <a:lstStyle/>
                    <a:p>
                      <a:r>
                        <a:rPr lang="de-DE" dirty="0"/>
                        <a:t>datetime</a:t>
                      </a:r>
                      <a:endParaRPr lang="en-US" dirty="0"/>
                    </a:p>
                  </a:txBody>
                  <a:tcPr/>
                </a:tc>
                <a:extLst>
                  <a:ext uri="{0D108BD9-81ED-4DB2-BD59-A6C34878D82A}">
                    <a16:rowId xmlns:a16="http://schemas.microsoft.com/office/drawing/2014/main" val="4006278158"/>
                  </a:ext>
                </a:extLst>
              </a:tr>
              <a:tr h="0">
                <a:tc>
                  <a:txBody>
                    <a:bodyPr/>
                    <a:lstStyle/>
                    <a:p>
                      <a:r>
                        <a:rPr lang="de-DE" dirty="0"/>
                        <a:t>uint32</a:t>
                      </a:r>
                      <a:endParaRPr lang="en-US" dirty="0"/>
                    </a:p>
                  </a:txBody>
                  <a:tcPr/>
                </a:tc>
                <a:tc>
                  <a:txBody>
                    <a:bodyPr/>
                    <a:lstStyle/>
                    <a:p>
                      <a:r>
                        <a:rPr lang="de-DE" dirty="0"/>
                        <a:t>time</a:t>
                      </a:r>
                      <a:endParaRPr lang="en-US" dirty="0"/>
                    </a:p>
                  </a:txBody>
                  <a:tcPr/>
                </a:tc>
                <a:extLst>
                  <a:ext uri="{0D108BD9-81ED-4DB2-BD59-A6C34878D82A}">
                    <a16:rowId xmlns:a16="http://schemas.microsoft.com/office/drawing/2014/main" val="1722260573"/>
                  </a:ext>
                </a:extLst>
              </a:tr>
              <a:tr h="0">
                <a:tc>
                  <a:txBody>
                    <a:bodyPr/>
                    <a:lstStyle/>
                    <a:p>
                      <a:r>
                        <a:rPr lang="de-DE" dirty="0"/>
                        <a:t>int64</a:t>
                      </a:r>
                      <a:endParaRPr lang="en-US" dirty="0"/>
                    </a:p>
                  </a:txBody>
                  <a:tcPr/>
                </a:tc>
                <a:tc>
                  <a:txBody>
                    <a:bodyPr/>
                    <a:lstStyle/>
                    <a:p>
                      <a:r>
                        <a:rPr lang="de-DE" dirty="0"/>
                        <a:t>duration</a:t>
                      </a:r>
                      <a:endParaRPr lang="en-US" dirty="0"/>
                    </a:p>
                  </a:txBody>
                  <a:tcPr/>
                </a:tc>
                <a:extLst>
                  <a:ext uri="{0D108BD9-81ED-4DB2-BD59-A6C34878D82A}">
                    <a16:rowId xmlns:a16="http://schemas.microsoft.com/office/drawing/2014/main" val="2812504886"/>
                  </a:ext>
                </a:extLst>
              </a:tr>
              <a:tr h="0">
                <a:tc>
                  <a:txBody>
                    <a:bodyPr/>
                    <a:lstStyle/>
                    <a:p>
                      <a:r>
                        <a:rPr lang="de-DE" dirty="0"/>
                        <a:t>uint64</a:t>
                      </a:r>
                      <a:endParaRPr lang="en-US" dirty="0"/>
                    </a:p>
                  </a:txBody>
                  <a:tcPr/>
                </a:tc>
                <a:tc>
                  <a:txBody>
                    <a:bodyPr/>
                    <a:lstStyle/>
                    <a:p>
                      <a:r>
                        <a:rPr lang="de-DE" dirty="0"/>
                        <a:t>uuid</a:t>
                      </a:r>
                      <a:endParaRPr lang="en-US" dirty="0"/>
                    </a:p>
                  </a:txBody>
                  <a:tcPr/>
                </a:tc>
                <a:extLst>
                  <a:ext uri="{0D108BD9-81ED-4DB2-BD59-A6C34878D82A}">
                    <a16:rowId xmlns:a16="http://schemas.microsoft.com/office/drawing/2014/main" val="2466592861"/>
                  </a:ext>
                </a:extLst>
              </a:tr>
              <a:tr h="0">
                <a:tc>
                  <a:txBody>
                    <a:bodyPr/>
                    <a:lstStyle/>
                    <a:p>
                      <a:r>
                        <a:rPr lang="de-DE" dirty="0"/>
                        <a:t>int128</a:t>
                      </a:r>
                      <a:endParaRPr lang="en-US" dirty="0"/>
                    </a:p>
                  </a:txBody>
                  <a:tcPr/>
                </a:tc>
                <a:tc>
                  <a:txBody>
                    <a:bodyPr/>
                    <a:lstStyle/>
                    <a:p>
                      <a:r>
                        <a:rPr lang="de-DE" dirty="0"/>
                        <a:t>jsonpointer</a:t>
                      </a:r>
                      <a:endParaRPr lang="en-US" dirty="0"/>
                    </a:p>
                  </a:txBody>
                  <a:tcPr/>
                </a:tc>
                <a:extLst>
                  <a:ext uri="{0D108BD9-81ED-4DB2-BD59-A6C34878D82A}">
                    <a16:rowId xmlns:a16="http://schemas.microsoft.com/office/drawing/2014/main" val="2059907230"/>
                  </a:ext>
                </a:extLst>
              </a:tr>
              <a:tr h="0">
                <a:tc>
                  <a:txBody>
                    <a:bodyPr/>
                    <a:lstStyle/>
                    <a:p>
                      <a:r>
                        <a:rPr lang="de-DE" dirty="0"/>
                        <a:t>uint128</a:t>
                      </a:r>
                      <a:endParaRPr lang="en-US" dirty="0"/>
                    </a:p>
                  </a:txBody>
                  <a:tcPr/>
                </a:tc>
                <a:tc>
                  <a:txBody>
                    <a:bodyPr/>
                    <a:lstStyle/>
                    <a:p>
                      <a:r>
                        <a:rPr lang="de-DE" dirty="0"/>
                        <a:t>uri</a:t>
                      </a:r>
                      <a:endParaRPr lang="en-US" dirty="0"/>
                    </a:p>
                  </a:txBody>
                  <a:tcPr/>
                </a:tc>
                <a:extLst>
                  <a:ext uri="{0D108BD9-81ED-4DB2-BD59-A6C34878D82A}">
                    <a16:rowId xmlns:a16="http://schemas.microsoft.com/office/drawing/2014/main" val="2516658342"/>
                  </a:ext>
                </a:extLst>
              </a:tr>
            </a:tbl>
          </a:graphicData>
        </a:graphic>
      </p:graphicFrame>
      <p:sp>
        <p:nvSpPr>
          <p:cNvPr id="33" name="TextBox 32">
            <a:extLst>
              <a:ext uri="{FF2B5EF4-FFF2-40B4-BE49-F238E27FC236}">
                <a16:creationId xmlns:a16="http://schemas.microsoft.com/office/drawing/2014/main" id="{57A7A3F5-20F0-315A-53F0-188ABC72C6E6}"/>
              </a:ext>
            </a:extLst>
          </p:cNvPr>
          <p:cNvSpPr txBox="1"/>
          <p:nvPr/>
        </p:nvSpPr>
        <p:spPr>
          <a:xfrm>
            <a:off x="825863" y="5937183"/>
            <a:ext cx="6316537" cy="615553"/>
          </a:xfrm>
          <a:prstGeom prst="rect">
            <a:avLst/>
          </a:prstGeom>
          <a:noFill/>
        </p:spPr>
        <p:txBody>
          <a:bodyPr wrap="square" lIns="0" tIns="0" rIns="0" bIns="0" rtlCol="0">
            <a:spAutoFit/>
          </a:bodyPr>
          <a:lstStyle/>
          <a:p>
            <a:pPr algn="l"/>
            <a:r>
              <a:rPr lang="de-DE" sz="2000" dirty="0"/>
              <a:t>All extended primitive types map to the base primitive types </a:t>
            </a:r>
            <a:r>
              <a:rPr lang="de-DE" sz="2000" i="1" dirty="0"/>
              <a:t>number</a:t>
            </a:r>
            <a:r>
              <a:rPr lang="de-DE" sz="2000" dirty="0"/>
              <a:t> or </a:t>
            </a:r>
            <a:r>
              <a:rPr lang="de-DE" sz="2000" i="1" dirty="0"/>
              <a:t>string </a:t>
            </a:r>
            <a:r>
              <a:rPr lang="de-DE" sz="2000" dirty="0"/>
              <a:t>in a well-defined way.</a:t>
            </a:r>
            <a:endParaRPr lang="en-US" sz="2000" i="1" dirty="0" err="1"/>
          </a:p>
        </p:txBody>
      </p:sp>
    </p:spTree>
    <p:extLst>
      <p:ext uri="{BB962C8B-B14F-4D97-AF65-F5344CB8AC3E}">
        <p14:creationId xmlns:p14="http://schemas.microsoft.com/office/powerpoint/2010/main" val="101154665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6838A-968E-E286-17C6-05FE8F6CEED1}"/>
              </a:ext>
            </a:extLst>
          </p:cNvPr>
          <p:cNvSpPr>
            <a:spLocks noGrp="1"/>
          </p:cNvSpPr>
          <p:nvPr>
            <p:ph type="title"/>
          </p:nvPr>
        </p:nvSpPr>
        <p:spPr/>
        <p:txBody>
          <a:bodyPr/>
          <a:lstStyle/>
          <a:p>
            <a:r>
              <a:rPr lang="de-DE" dirty="0"/>
              <a:t>JSON Structure – Reusable Types</a:t>
            </a:r>
            <a:endParaRPr lang="en-US" dirty="0"/>
          </a:p>
        </p:txBody>
      </p:sp>
      <p:sp>
        <p:nvSpPr>
          <p:cNvPr id="3" name="Content Placeholder 2">
            <a:extLst>
              <a:ext uri="{FF2B5EF4-FFF2-40B4-BE49-F238E27FC236}">
                <a16:creationId xmlns:a16="http://schemas.microsoft.com/office/drawing/2014/main" id="{2FB32F55-CC0F-4728-4763-995EAE69D82E}"/>
              </a:ext>
            </a:extLst>
          </p:cNvPr>
          <p:cNvSpPr>
            <a:spLocks noGrp="1"/>
          </p:cNvSpPr>
          <p:nvPr>
            <p:ph sz="quarter" idx="10"/>
          </p:nvPr>
        </p:nvSpPr>
        <p:spPr>
          <a:xfrm>
            <a:off x="6832800" y="1967075"/>
            <a:ext cx="4878238" cy="4025717"/>
          </a:xfrm>
        </p:spPr>
        <p:txBody>
          <a:bodyPr/>
          <a:lstStyle/>
          <a:p>
            <a:pPr marL="457200" indent="-457200">
              <a:buFont typeface="Arial" panose="020B0604020202020204" pitchFamily="34" charset="0"/>
              <a:buChar char="•"/>
            </a:pPr>
            <a:r>
              <a:rPr lang="de-DE" dirty="0"/>
              <a:t>Reusable types </a:t>
            </a:r>
            <a:r>
              <a:rPr lang="de-DE" b="1" dirty="0"/>
              <a:t>must</a:t>
            </a:r>
            <a:r>
              <a:rPr lang="de-DE" dirty="0"/>
              <a:t> be defined in </a:t>
            </a:r>
            <a:r>
              <a:rPr lang="de-DE" i="1" dirty="0"/>
              <a:t>definitions</a:t>
            </a:r>
            <a:r>
              <a:rPr lang="de-DE" dirty="0"/>
              <a:t>. </a:t>
            </a:r>
          </a:p>
          <a:p>
            <a:pPr marL="457200" indent="-457200">
              <a:buFont typeface="Arial" panose="020B0604020202020204" pitchFamily="34" charset="0"/>
              <a:buChar char="•"/>
            </a:pPr>
            <a:r>
              <a:rPr lang="de-DE" dirty="0"/>
              <a:t>Far stricter </a:t>
            </a:r>
            <a:r>
              <a:rPr lang="de-DE" i="1" dirty="0"/>
              <a:t>$ref </a:t>
            </a:r>
            <a:r>
              <a:rPr lang="de-DE" dirty="0"/>
              <a:t>rules</a:t>
            </a:r>
            <a:r>
              <a:rPr lang="de-DE" i="1" dirty="0"/>
              <a:t>:</a:t>
            </a:r>
          </a:p>
          <a:p>
            <a:pPr marL="914400" lvl="1" indent="-457200">
              <a:buFont typeface="Arial" panose="020B0604020202020204" pitchFamily="34" charset="0"/>
              <a:buChar char="•"/>
            </a:pPr>
            <a:r>
              <a:rPr lang="en-US" dirty="0"/>
              <a:t>Must only be used as a nested schema expression underneath "type" or where a type expression is expected (e.g. unions).</a:t>
            </a:r>
          </a:p>
          <a:p>
            <a:pPr marL="914400" lvl="1" indent="-457200">
              <a:buFont typeface="Arial" panose="020B0604020202020204" pitchFamily="34" charset="0"/>
              <a:buChar char="•"/>
            </a:pPr>
            <a:r>
              <a:rPr lang="en-US" dirty="0"/>
              <a:t>Must refer to a definition underneath definitions</a:t>
            </a:r>
          </a:p>
          <a:p>
            <a:pPr marL="914400" lvl="1" indent="-457200">
              <a:buFont typeface="Arial" panose="020B0604020202020204" pitchFamily="34" charset="0"/>
              <a:buChar char="•"/>
            </a:pPr>
            <a:r>
              <a:rPr lang="en-US" dirty="0"/>
              <a:t>Must be a relative URI and cannot refer to outside the document</a:t>
            </a:r>
          </a:p>
        </p:txBody>
      </p:sp>
      <p:sp>
        <p:nvSpPr>
          <p:cNvPr id="5" name="TextBox 4">
            <a:extLst>
              <a:ext uri="{FF2B5EF4-FFF2-40B4-BE49-F238E27FC236}">
                <a16:creationId xmlns:a16="http://schemas.microsoft.com/office/drawing/2014/main" id="{9BA8C761-0672-7CFD-6F22-024B6D1F7878}"/>
              </a:ext>
            </a:extLst>
          </p:cNvPr>
          <p:cNvSpPr txBox="1"/>
          <p:nvPr/>
        </p:nvSpPr>
        <p:spPr>
          <a:xfrm>
            <a:off x="262800" y="1523181"/>
            <a:ext cx="6760800" cy="5262979"/>
          </a:xfrm>
          <a:prstGeom prst="rect">
            <a:avLst/>
          </a:prstGeom>
          <a:noFill/>
        </p:spPr>
        <p:txBody>
          <a:bodyPr wrap="square">
            <a:spAutoFit/>
          </a:bodyPr>
          <a:lstStyle/>
          <a:p>
            <a:pPr>
              <a:buNone/>
            </a:pP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"$schema"</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"https://json-structure.github.io/meta/core/v0/#"</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"object"</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"name"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a:t>
            </a:r>
            <a:r>
              <a:rPr lang="en-US" sz="1200" b="0" dirty="0" err="1">
                <a:solidFill>
                  <a:srgbClr val="A31515"/>
                </a:solidFill>
                <a:effectLst/>
                <a:latin typeface="CaskaydiaCove Nerd Font" panose="020B0509020204030204" pitchFamily="49" charset="0"/>
              </a:rPr>
              <a:t>UserProfile</a:t>
            </a:r>
            <a:r>
              <a:rPr lang="en-US" sz="1200" b="0" dirty="0">
                <a:solidFill>
                  <a:srgbClr val="A3151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"properties"</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"username"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dateOfBirth</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"date"</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lastSeen</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"datetime"</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"score"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"int64"</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"balance"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"decimal"</a:t>
            </a: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"precision"</a:t>
            </a:r>
            <a:r>
              <a:rPr lang="en-US" sz="1200" b="0" dirty="0">
                <a:solidFill>
                  <a:srgbClr val="000000"/>
                </a:solidFill>
                <a:effectLst/>
                <a:latin typeface="CaskaydiaCove Nerd Font" panose="020B0509020204030204" pitchFamily="49" charset="0"/>
              </a:rPr>
              <a:t>: </a:t>
            </a:r>
            <a:r>
              <a:rPr lang="en-US" sz="1200" b="0" dirty="0">
                <a:solidFill>
                  <a:srgbClr val="098658"/>
                </a:solidFill>
                <a:effectLst/>
                <a:latin typeface="CaskaydiaCove Nerd Font" panose="020B0509020204030204" pitchFamily="49" charset="0"/>
              </a:rPr>
              <a:t>20</a:t>
            </a: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"scale"</a:t>
            </a:r>
            <a:r>
              <a:rPr lang="en-US" sz="1200" b="0" dirty="0">
                <a:solidFill>
                  <a:srgbClr val="000000"/>
                </a:solidFill>
                <a:effectLst/>
                <a:latin typeface="CaskaydiaCove Nerd Font" panose="020B0509020204030204" pitchFamily="49" charset="0"/>
              </a:rPr>
              <a:t>: </a:t>
            </a:r>
            <a:r>
              <a:rPr lang="en-US" sz="1200" b="0" dirty="0">
                <a:solidFill>
                  <a:srgbClr val="098658"/>
                </a:solidFill>
                <a:effectLst/>
                <a:latin typeface="CaskaydiaCove Nerd Font" panose="020B0509020204030204" pitchFamily="49" charset="0"/>
              </a:rPr>
              <a:t>2</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t>
            </a:r>
            <a:r>
              <a:rPr lang="en-US" sz="1200" b="0" dirty="0" err="1">
                <a:solidFill>
                  <a:srgbClr val="0451A5"/>
                </a:solidFill>
                <a:effectLst/>
                <a:latin typeface="CaskaydiaCove Nerd Font" panose="020B0509020204030204" pitchFamily="49" charset="0"/>
              </a:rPr>
              <a:t>isActive</a:t>
            </a:r>
            <a:r>
              <a:rPr lang="en-US" sz="1200" b="0" dirty="0">
                <a:solidFill>
                  <a:srgbClr val="0451A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a:t>
            </a:r>
            <a:r>
              <a:rPr lang="en-US" sz="1200" b="0" dirty="0" err="1">
                <a:solidFill>
                  <a:srgbClr val="A31515"/>
                </a:solidFill>
                <a:effectLst/>
                <a:latin typeface="CaskaydiaCove Nerd Font" panose="020B0509020204030204" pitchFamily="49" charset="0"/>
              </a:rPr>
              <a:t>boolean</a:t>
            </a:r>
            <a:r>
              <a:rPr lang="en-US" sz="1200" b="0" dirty="0">
                <a:solidFill>
                  <a:srgbClr val="A31515"/>
                </a:solidFill>
                <a:effectLst/>
                <a:latin typeface="CaskaydiaCove Nerd Font" panose="020B0509020204030204" pitchFamily="49" charset="0"/>
              </a:rPr>
              <a:t>"</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"address"</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 { </a:t>
            </a:r>
            <a:r>
              <a:rPr lang="en-US" sz="1200" b="0" dirty="0">
                <a:solidFill>
                  <a:srgbClr val="0451A5"/>
                </a:solidFill>
                <a:effectLst/>
                <a:latin typeface="CaskaydiaCove Nerd Font" panose="020B0509020204030204" pitchFamily="49" charset="0"/>
              </a:rPr>
              <a:t>"$ref"</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highlight>
                  <a:srgbClr val="FFFF00"/>
                </a:highlight>
                <a:latin typeface="CaskaydiaCove Nerd Font" panose="020B0509020204030204" pitchFamily="49" charset="0"/>
              </a:rPr>
              <a:t>"#/definitions/Address"</a:t>
            </a:r>
            <a:r>
              <a:rPr lang="en-US" sz="1200" b="0" dirty="0">
                <a:solidFill>
                  <a:srgbClr val="000000"/>
                </a:solidFill>
                <a:effectLst/>
                <a:highlight>
                  <a:srgbClr val="FFFF00"/>
                </a:highlight>
                <a:latin typeface="CaskaydiaCove Nerd Font" panose="020B0509020204030204" pitchFamily="49" charset="0"/>
              </a:rPr>
              <a:t> </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"required"</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"username"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"birthdate"</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"definitions"</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highlight>
                  <a:srgbClr val="FFFF00"/>
                </a:highlight>
                <a:latin typeface="CaskaydiaCove Nerd Font" panose="020B0509020204030204" pitchFamily="49" charset="0"/>
              </a:rPr>
              <a:t>"Address"</a:t>
            </a:r>
            <a:r>
              <a:rPr lang="en-US" sz="1200" b="0" dirty="0">
                <a:solidFill>
                  <a:srgbClr val="000000"/>
                </a:solidFill>
                <a:effectLst/>
                <a:highlight>
                  <a:srgbClr val="FFFF00"/>
                </a:highlight>
                <a:latin typeface="CaskaydiaCove Nerd Font" panose="020B0509020204030204" pitchFamily="49" charset="0"/>
              </a:rPr>
              <a:t>: </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"object"</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"properties"</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"street"</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"city"</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"state"</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"zip"</a:t>
            </a:r>
            <a:r>
              <a:rPr lang="en-US" sz="1200" b="0" dirty="0">
                <a:solidFill>
                  <a:srgbClr val="000000"/>
                </a:solidFill>
                <a:effectLst/>
                <a:latin typeface="CaskaydiaCove Nerd Font" panose="020B0509020204030204" pitchFamily="49" charset="0"/>
              </a:rPr>
              <a:t>: { </a:t>
            </a:r>
            <a:r>
              <a:rPr lang="en-US" sz="1200" b="0" dirty="0">
                <a:solidFill>
                  <a:srgbClr val="0451A5"/>
                </a:solidFill>
                <a:effectLst/>
                <a:latin typeface="CaskaydiaCove Nerd Font" panose="020B0509020204030204" pitchFamily="49" charset="0"/>
              </a:rPr>
              <a:t>"type"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"string"</a:t>
            </a: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r>
              <a:rPr lang="en-US" sz="1200" b="0" dirty="0">
                <a:solidFill>
                  <a:srgbClr val="0451A5"/>
                </a:solidFill>
                <a:effectLst/>
                <a:latin typeface="CaskaydiaCove Nerd Font" panose="020B0509020204030204" pitchFamily="49" charset="0"/>
              </a:rPr>
              <a:t>"required"</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"street"</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"city"</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"state"</a:t>
            </a:r>
            <a:r>
              <a:rPr lang="en-US" sz="1200" b="0" dirty="0">
                <a:solidFill>
                  <a:srgbClr val="000000"/>
                </a:solidFill>
                <a:effectLst/>
                <a:latin typeface="CaskaydiaCove Nerd Font" panose="020B0509020204030204" pitchFamily="49" charset="0"/>
              </a:rPr>
              <a:t>, </a:t>
            </a:r>
            <a:r>
              <a:rPr lang="en-US" sz="1200" b="0" dirty="0">
                <a:solidFill>
                  <a:srgbClr val="A31515"/>
                </a:solidFill>
                <a:effectLst/>
                <a:latin typeface="CaskaydiaCove Nerd Font" panose="020B0509020204030204" pitchFamily="49" charset="0"/>
              </a:rPr>
              <a:t>"zip"</a:t>
            </a:r>
            <a:r>
              <a:rPr lang="en-US" sz="1200" b="0" dirty="0">
                <a:solidFill>
                  <a:srgbClr val="000000"/>
                </a:solidFill>
                <a:effectLst/>
                <a:latin typeface="CaskaydiaCove Nerd Font" panose="020B0509020204030204" pitchFamily="49" charset="0"/>
              </a:rPr>
              <a:t>]</a:t>
            </a:r>
          </a:p>
          <a:p>
            <a:pPr>
              <a:buNone/>
            </a:pPr>
            <a:r>
              <a:rPr lang="en-US" sz="1200" b="0" dirty="0">
                <a:solidFill>
                  <a:srgbClr val="000000"/>
                </a:solidFill>
                <a:effectLst/>
                <a:latin typeface="CaskaydiaCove Nerd Font" panose="020B0509020204030204" pitchFamily="49" charset="0"/>
              </a:rPr>
              <a:t>        }</a:t>
            </a:r>
          </a:p>
          <a:p>
            <a:pPr>
              <a:buNone/>
            </a:pPr>
            <a:r>
              <a:rPr lang="en-US" sz="1200" b="0" dirty="0">
                <a:solidFill>
                  <a:srgbClr val="000000"/>
                </a:solidFill>
                <a:effectLst/>
                <a:latin typeface="CaskaydiaCove Nerd Font" panose="020B0509020204030204" pitchFamily="49" charset="0"/>
              </a:rPr>
              <a:t>    }</a:t>
            </a:r>
          </a:p>
          <a:p>
            <a:r>
              <a:rPr lang="en-US" sz="1200" b="0" dirty="0">
                <a:solidFill>
                  <a:srgbClr val="000000"/>
                </a:solidFill>
                <a:effectLst/>
                <a:latin typeface="CaskaydiaCove Nerd Font" panose="020B0509020204030204" pitchFamily="49" charset="0"/>
              </a:rPr>
              <a:t>}</a:t>
            </a:r>
          </a:p>
        </p:txBody>
      </p:sp>
      <p:cxnSp>
        <p:nvCxnSpPr>
          <p:cNvPr id="7" name="Straight Arrow Connector 6">
            <a:extLst>
              <a:ext uri="{FF2B5EF4-FFF2-40B4-BE49-F238E27FC236}">
                <a16:creationId xmlns:a16="http://schemas.microsoft.com/office/drawing/2014/main" id="{B349FFF0-04C3-43CB-0561-7CC51C61FFBF}"/>
              </a:ext>
            </a:extLst>
          </p:cNvPr>
          <p:cNvCxnSpPr/>
          <p:nvPr/>
        </p:nvCxnSpPr>
        <p:spPr>
          <a:xfrm rot="10800000" flipV="1">
            <a:off x="1922400" y="3772800"/>
            <a:ext cx="2793600" cy="655200"/>
          </a:xfrm>
          <a:prstGeom prst="curvedConnector3">
            <a:avLst>
              <a:gd name="adj1" fmla="val 0"/>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1358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3D41E-D6BE-A45F-0C12-E2F2A4BD22E1}"/>
              </a:ext>
            </a:extLst>
          </p:cNvPr>
          <p:cNvSpPr>
            <a:spLocks noGrp="1"/>
          </p:cNvSpPr>
          <p:nvPr>
            <p:ph type="title"/>
          </p:nvPr>
        </p:nvSpPr>
        <p:spPr/>
        <p:txBody>
          <a:bodyPr/>
          <a:lstStyle/>
          <a:p>
            <a:r>
              <a:rPr lang="de-DE" dirty="0"/>
              <a:t>JSON Structure – Namespaces </a:t>
            </a:r>
            <a:endParaRPr lang="en-US" dirty="0"/>
          </a:p>
        </p:txBody>
      </p:sp>
      <p:sp>
        <p:nvSpPr>
          <p:cNvPr id="3" name="Content Placeholder 2">
            <a:extLst>
              <a:ext uri="{FF2B5EF4-FFF2-40B4-BE49-F238E27FC236}">
                <a16:creationId xmlns:a16="http://schemas.microsoft.com/office/drawing/2014/main" id="{0AA85D99-6BDE-56BE-8F74-CEBDEC27CA42}"/>
              </a:ext>
            </a:extLst>
          </p:cNvPr>
          <p:cNvSpPr>
            <a:spLocks noGrp="1"/>
          </p:cNvSpPr>
          <p:nvPr>
            <p:ph sz="quarter" idx="10"/>
          </p:nvPr>
        </p:nvSpPr>
        <p:spPr>
          <a:xfrm>
            <a:off x="6213600" y="1844675"/>
            <a:ext cx="5389438" cy="4653582"/>
          </a:xfrm>
        </p:spPr>
        <p:txBody>
          <a:bodyPr/>
          <a:lstStyle/>
          <a:p>
            <a:pPr marL="457200" indent="-457200">
              <a:buFont typeface="Arial" panose="020B0604020202020204" pitchFamily="34" charset="0"/>
              <a:buChar char="•"/>
            </a:pPr>
            <a:r>
              <a:rPr lang="de-DE" sz="2400" dirty="0"/>
              <a:t>Namespaces are an explicit construct inside </a:t>
            </a:r>
            <a:r>
              <a:rPr lang="de-DE" sz="2400" i="1" dirty="0"/>
              <a:t>definitions</a:t>
            </a:r>
          </a:p>
          <a:p>
            <a:pPr marL="457200" indent="-457200">
              <a:buFont typeface="Arial" panose="020B0604020202020204" pitchFamily="34" charset="0"/>
              <a:buChar char="•"/>
            </a:pPr>
            <a:r>
              <a:rPr lang="de-DE" sz="2400" dirty="0"/>
              <a:t>Top level in </a:t>
            </a:r>
            <a:r>
              <a:rPr lang="de-DE" sz="2400" i="1" dirty="0"/>
              <a:t>definitions</a:t>
            </a:r>
            <a:r>
              <a:rPr lang="de-DE" sz="2400" dirty="0"/>
              <a:t> and the root type belong to the empty namespace</a:t>
            </a:r>
          </a:p>
          <a:p>
            <a:pPr marL="457200" indent="-457200">
              <a:buFont typeface="Arial" panose="020B0604020202020204" pitchFamily="34" charset="0"/>
              <a:buChar char="•"/>
            </a:pPr>
            <a:r>
              <a:rPr lang="de-DE" sz="2400" dirty="0"/>
              <a:t>Namespaces have the same function as in common programming languages: disambiguate and group concepts and types to avoid collisions.</a:t>
            </a:r>
          </a:p>
          <a:p>
            <a:pPr marL="457200" indent="-457200">
              <a:buFont typeface="Arial" panose="020B0604020202020204" pitchFamily="34" charset="0"/>
              <a:buChar char="•"/>
            </a:pPr>
            <a:r>
              <a:rPr lang="de-DE" sz="2400" dirty="0"/>
              <a:t>Namespaces enable organizing  </a:t>
            </a:r>
            <a:r>
              <a:rPr lang="de-DE" sz="2400" i="1" dirty="0"/>
              <a:t>$import</a:t>
            </a:r>
            <a:r>
              <a:rPr lang="de-DE" sz="2400" dirty="0"/>
              <a:t> </a:t>
            </a:r>
            <a:endParaRPr lang="en-US" sz="2400" dirty="0"/>
          </a:p>
        </p:txBody>
      </p:sp>
      <p:sp>
        <p:nvSpPr>
          <p:cNvPr id="5" name="TextBox 4">
            <a:extLst>
              <a:ext uri="{FF2B5EF4-FFF2-40B4-BE49-F238E27FC236}">
                <a16:creationId xmlns:a16="http://schemas.microsoft.com/office/drawing/2014/main" id="{C1DD7701-157D-363E-5A6B-F79E4A649838}"/>
              </a:ext>
            </a:extLst>
          </p:cNvPr>
          <p:cNvSpPr txBox="1"/>
          <p:nvPr/>
        </p:nvSpPr>
        <p:spPr>
          <a:xfrm>
            <a:off x="212400" y="1748235"/>
            <a:ext cx="5701220" cy="4939814"/>
          </a:xfrm>
          <a:prstGeom prst="rect">
            <a:avLst/>
          </a:prstGeom>
          <a:noFill/>
        </p:spPr>
        <p:txBody>
          <a:bodyPr wrap="square">
            <a:spAutoFit/>
          </a:bodyPr>
          <a:lstStyle/>
          <a:p>
            <a:pPr>
              <a:buNone/>
            </a:pP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"$schema"</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"https://json-structure.github.io/meta/core/v0/#"</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"name"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err="1">
                <a:solidFill>
                  <a:srgbClr val="A31515"/>
                </a:solidFill>
                <a:effectLst/>
                <a:latin typeface="CaskaydiaCove Nerd Font" panose="020B0509020204030204" pitchFamily="49" charset="0"/>
              </a:rPr>
              <a:t>UserProfile</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"username"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dateOfBirth</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"date"</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networkAddress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t>
            </a:r>
            <a:r>
              <a:rPr lang="en-US" sz="900" b="0" dirty="0">
                <a:solidFill>
                  <a:srgbClr val="A31515"/>
                </a:solidFill>
                <a:effectLst/>
                <a:highlight>
                  <a:srgbClr val="FFFF00"/>
                </a:highlight>
                <a:latin typeface="CaskaydiaCove Nerd Font" panose="020B0509020204030204" pitchFamily="49" charset="0"/>
              </a:rPr>
              <a:t>Network</a:t>
            </a:r>
            <a:r>
              <a:rPr lang="en-US" sz="900" b="0" dirty="0">
                <a:solidFill>
                  <a:srgbClr val="A3151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physicalAddress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t>
            </a:r>
            <a:r>
              <a:rPr lang="en-US" sz="900" b="0" dirty="0">
                <a:solidFill>
                  <a:srgbClr val="A31515"/>
                </a:solidFill>
                <a:effectLst/>
                <a:highlight>
                  <a:srgbClr val="FFFF00"/>
                </a:highlight>
                <a:latin typeface="CaskaydiaCove Nerd Font" panose="020B0509020204030204" pitchFamily="49" charset="0"/>
              </a:rPr>
              <a:t>Physical</a:t>
            </a:r>
            <a:r>
              <a:rPr lang="en-US" sz="900" b="0" dirty="0">
                <a:solidFill>
                  <a:srgbClr val="A3151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"required"</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"username"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"birthdate"</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"definitions"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Network</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"ipv4"</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"ipv6"</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Physical</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"street"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"city"</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"state"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"zip"</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"required"</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"street"</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"city"</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"state"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"zip"</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r>
              <a:rPr lang="en-US" sz="900" b="0" dirty="0">
                <a:solidFill>
                  <a:srgbClr val="000000"/>
                </a:solidFill>
                <a:effectLst/>
                <a:latin typeface="CaskaydiaCove Nerd Font" panose="020B0509020204030204" pitchFamily="49" charset="0"/>
              </a:rPr>
              <a:t>}</a:t>
            </a:r>
          </a:p>
        </p:txBody>
      </p:sp>
    </p:spTree>
    <p:extLst>
      <p:ext uri="{BB962C8B-B14F-4D97-AF65-F5344CB8AC3E}">
        <p14:creationId xmlns:p14="http://schemas.microsoft.com/office/powerpoint/2010/main" val="284007294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1BDF8B-2521-33B2-E40D-7ABE94BC7D2F}"/>
            </a:ext>
          </a:extLst>
        </p:cNvPr>
        <p:cNvGrpSpPr/>
        <p:nvPr/>
      </p:nvGrpSpPr>
      <p:grpSpPr>
        <a:xfrm>
          <a:off x="0" y="0"/>
          <a:ext cx="0" cy="0"/>
          <a:chOff x="0" y="0"/>
          <a:chExt cx="0" cy="0"/>
        </a:xfrm>
      </p:grpSpPr>
      <p:sp>
        <p:nvSpPr>
          <p:cNvPr id="18" name="Oval 17">
            <a:extLst>
              <a:ext uri="{FF2B5EF4-FFF2-40B4-BE49-F238E27FC236}">
                <a16:creationId xmlns:a16="http://schemas.microsoft.com/office/drawing/2014/main" id="{1C94DD11-2A13-2997-1856-D3564FE234AC}"/>
              </a:ext>
            </a:extLst>
          </p:cNvPr>
          <p:cNvSpPr/>
          <p:nvPr/>
        </p:nvSpPr>
        <p:spPr bwMode="auto">
          <a:xfrm>
            <a:off x="3441599" y="6087121"/>
            <a:ext cx="374400" cy="367200"/>
          </a:xfrm>
          <a:prstGeom prst="ellipse">
            <a:avLst/>
          </a:prstGeom>
          <a:ln>
            <a:noFill/>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72D3B62-BCB6-94DF-D100-5012AAA0A8A8}"/>
              </a:ext>
            </a:extLst>
          </p:cNvPr>
          <p:cNvSpPr>
            <a:spLocks noGrp="1"/>
          </p:cNvSpPr>
          <p:nvPr>
            <p:ph type="title"/>
          </p:nvPr>
        </p:nvSpPr>
        <p:spPr/>
        <p:txBody>
          <a:bodyPr/>
          <a:lstStyle/>
          <a:p>
            <a:r>
              <a:rPr lang="de-DE" dirty="0"/>
              <a:t>JSON Structure – $import </a:t>
            </a:r>
            <a:endParaRPr lang="en-US" dirty="0"/>
          </a:p>
        </p:txBody>
      </p:sp>
      <p:sp>
        <p:nvSpPr>
          <p:cNvPr id="3" name="Content Placeholder 2">
            <a:extLst>
              <a:ext uri="{FF2B5EF4-FFF2-40B4-BE49-F238E27FC236}">
                <a16:creationId xmlns:a16="http://schemas.microsoft.com/office/drawing/2014/main" id="{B5EA2FBD-D32D-459E-BD45-9A8C296CDA7D}"/>
              </a:ext>
            </a:extLst>
          </p:cNvPr>
          <p:cNvSpPr>
            <a:spLocks noGrp="1"/>
          </p:cNvSpPr>
          <p:nvPr>
            <p:ph sz="quarter" idx="10"/>
          </p:nvPr>
        </p:nvSpPr>
        <p:spPr>
          <a:xfrm>
            <a:off x="6213600" y="1844675"/>
            <a:ext cx="5389438" cy="4801314"/>
          </a:xfrm>
        </p:spPr>
        <p:txBody>
          <a:bodyPr/>
          <a:lstStyle/>
          <a:p>
            <a:pPr marL="457200" indent="-457200">
              <a:buFont typeface="Arial" panose="020B0604020202020204" pitchFamily="34" charset="0"/>
              <a:buChar char="•"/>
            </a:pPr>
            <a:r>
              <a:rPr lang="de-DE" sz="2400" i="1" dirty="0"/>
              <a:t>$import </a:t>
            </a:r>
            <a:r>
              <a:rPr lang="de-DE" sz="2400" dirty="0"/>
              <a:t>loads all definitions of an external schema into a namespace</a:t>
            </a:r>
          </a:p>
          <a:p>
            <a:pPr marL="457200" indent="-457200">
              <a:buFont typeface="Arial" panose="020B0604020202020204" pitchFamily="34" charset="0"/>
              <a:buChar char="•"/>
            </a:pPr>
            <a:r>
              <a:rPr lang="de-DE" sz="2400" dirty="0"/>
              <a:t>The result of </a:t>
            </a:r>
            <a:r>
              <a:rPr lang="de-DE" sz="2400" i="1" dirty="0"/>
              <a:t>$import</a:t>
            </a:r>
            <a:r>
              <a:rPr lang="de-DE" sz="2400" dirty="0"/>
              <a:t> behaves like a local copy of all imported types</a:t>
            </a:r>
          </a:p>
          <a:p>
            <a:pPr marL="457200" indent="-457200">
              <a:buFont typeface="Arial" panose="020B0604020202020204" pitchFamily="34" charset="0"/>
              <a:buChar char="•"/>
            </a:pPr>
            <a:r>
              <a:rPr lang="de-DE" sz="2400" i="1" dirty="0"/>
              <a:t>$importdefs </a:t>
            </a:r>
            <a:r>
              <a:rPr lang="de-DE" sz="2400" dirty="0"/>
              <a:t>only loads the </a:t>
            </a:r>
            <a:r>
              <a:rPr lang="de-DE" sz="2400" i="1" dirty="0"/>
              <a:t>definitions </a:t>
            </a:r>
            <a:r>
              <a:rPr lang="de-DE" sz="2400" dirty="0"/>
              <a:t>section of the external schema, skipping the root type.</a:t>
            </a:r>
          </a:p>
          <a:p>
            <a:pPr marL="457200" indent="-457200">
              <a:buFont typeface="Arial" panose="020B0604020202020204" pitchFamily="34" charset="0"/>
              <a:buChar char="•"/>
            </a:pPr>
            <a:r>
              <a:rPr lang="de-DE" sz="2400" dirty="0"/>
              <a:t>After types have been imported, they may be used via </a:t>
            </a:r>
            <a:r>
              <a:rPr lang="de-DE" sz="2400" i="1" dirty="0"/>
              <a:t>$ref</a:t>
            </a:r>
            <a:r>
              <a:rPr lang="de-DE" sz="2400" dirty="0"/>
              <a:t> as if local</a:t>
            </a:r>
          </a:p>
          <a:p>
            <a:pPr marL="457200" indent="-457200">
              <a:buFont typeface="Arial" panose="020B0604020202020204" pitchFamily="34" charset="0"/>
              <a:buChar char="•"/>
            </a:pPr>
            <a:r>
              <a:rPr lang="de-DE" sz="2400" i="1" dirty="0"/>
              <a:t>Shadowing</a:t>
            </a:r>
            <a:r>
              <a:rPr lang="de-DE" sz="2400" dirty="0"/>
              <a:t> allows imported types to be overridden </a:t>
            </a:r>
            <a:endParaRPr lang="de-DE" sz="2400" i="1" dirty="0"/>
          </a:p>
          <a:p>
            <a:pPr marL="457200" indent="-457200">
              <a:buFont typeface="Arial" panose="020B0604020202020204" pitchFamily="34" charset="0"/>
              <a:buChar char="•"/>
            </a:pPr>
            <a:r>
              <a:rPr lang="de-DE" sz="2400" i="1" dirty="0"/>
              <a:t>$import </a:t>
            </a:r>
            <a:r>
              <a:rPr lang="de-DE" sz="2400" dirty="0"/>
              <a:t>is an optional extension</a:t>
            </a:r>
            <a:endParaRPr lang="en-US" sz="2400" i="1" dirty="0"/>
          </a:p>
        </p:txBody>
      </p:sp>
      <p:sp>
        <p:nvSpPr>
          <p:cNvPr id="6" name="TextBox 5">
            <a:extLst>
              <a:ext uri="{FF2B5EF4-FFF2-40B4-BE49-F238E27FC236}">
                <a16:creationId xmlns:a16="http://schemas.microsoft.com/office/drawing/2014/main" id="{8E206A84-9176-FCA1-3348-E18B409A4141}"/>
              </a:ext>
            </a:extLst>
          </p:cNvPr>
          <p:cNvSpPr txBox="1"/>
          <p:nvPr/>
        </p:nvSpPr>
        <p:spPr>
          <a:xfrm>
            <a:off x="529200" y="1520862"/>
            <a:ext cx="4438800" cy="2862322"/>
          </a:xfrm>
          <a:prstGeom prst="rect">
            <a:avLst/>
          </a:prstGeom>
          <a:solidFill>
            <a:schemeClr val="accent1">
              <a:lumMod val="20000"/>
              <a:lumOff val="80000"/>
            </a:schemeClr>
          </a:solidFill>
          <a:ln>
            <a:solidFill>
              <a:schemeClr val="tx1">
                <a:lumMod val="65000"/>
                <a:lumOff val="35000"/>
              </a:schemeClr>
            </a:solidFill>
          </a:ln>
          <a:effectLst>
            <a:outerShdw blurRad="50800" dist="38100" dir="2700000" algn="tl" rotWithShape="0">
              <a:prstClr val="black">
                <a:alpha val="40000"/>
              </a:prstClr>
            </a:outerShdw>
          </a:effectLst>
        </p:spPr>
        <p:txBody>
          <a:bodyPr wrap="square">
            <a:spAutoFit/>
          </a:bodyPr>
          <a:lstStyle/>
          <a:p>
            <a:pPr>
              <a:buNone/>
            </a:pP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"$schema"</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"https://json-structure.github.io/meta/core/v0/#"</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"$id"</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"https://example.com/</a:t>
            </a:r>
            <a:r>
              <a:rPr lang="en-US" sz="900" b="0" dirty="0" err="1">
                <a:solidFill>
                  <a:srgbClr val="A31515"/>
                </a:solidFill>
                <a:effectLst/>
                <a:latin typeface="CaskaydiaCove Nerd Font" panose="020B0509020204030204" pitchFamily="49" charset="0"/>
              </a:rPr>
              <a:t>people.json</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"name"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a:t>
            </a:r>
            <a:r>
              <a:rPr lang="en-US" sz="900" b="0" dirty="0">
                <a:solidFill>
                  <a:srgbClr val="A31515"/>
                </a:solidFill>
                <a:effectLst/>
                <a:highlight>
                  <a:srgbClr val="FFFF00"/>
                </a:highlight>
                <a:latin typeface="CaskaydiaCove Nerd Font" panose="020B0509020204030204" pitchFamily="49" charset="0"/>
              </a:rPr>
              <a:t>Person</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firstName</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lastName</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"address"</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"#/definitions/Address"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"definitions"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"street"</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"city"</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"string"</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r>
              <a:rPr lang="en-US" sz="900" b="0" dirty="0">
                <a:solidFill>
                  <a:srgbClr val="000000"/>
                </a:solidFill>
                <a:effectLst/>
                <a:latin typeface="CaskaydiaCove Nerd Font" panose="020B0509020204030204" pitchFamily="49" charset="0"/>
              </a:rPr>
              <a:t>}</a:t>
            </a:r>
          </a:p>
        </p:txBody>
      </p:sp>
      <p:sp>
        <p:nvSpPr>
          <p:cNvPr id="8" name="TextBox 7">
            <a:extLst>
              <a:ext uri="{FF2B5EF4-FFF2-40B4-BE49-F238E27FC236}">
                <a16:creationId xmlns:a16="http://schemas.microsoft.com/office/drawing/2014/main" id="{46FEFFD8-F6C1-FFA9-58E8-0990D170D616}"/>
              </a:ext>
            </a:extLst>
          </p:cNvPr>
          <p:cNvSpPr txBox="1"/>
          <p:nvPr/>
        </p:nvSpPr>
        <p:spPr>
          <a:xfrm>
            <a:off x="511200" y="4374368"/>
            <a:ext cx="6760800" cy="2446824"/>
          </a:xfrm>
          <a:prstGeom prst="rect">
            <a:avLst/>
          </a:prstGeom>
          <a:noFill/>
        </p:spPr>
        <p:txBody>
          <a:bodyPr wrap="square">
            <a:spAutoFit/>
          </a:bodyPr>
          <a:lstStyle/>
          <a:p>
            <a:pPr>
              <a:buNone/>
            </a:pP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"$schema"</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"https://json-structure.github.io/meta/core/v0/#"</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"object"</a:t>
            </a:r>
            <a:r>
              <a:rPr lang="en-US" sz="900" b="0" dirty="0">
                <a:solidFill>
                  <a:srgbClr val="000000"/>
                </a:solidFill>
                <a:effectLst/>
                <a:latin typeface="CaskaydiaCove Nerd Font" panose="020B0509020204030204" pitchFamily="49" charset="0"/>
              </a:rPr>
              <a:t>,</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"properties"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"person"</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t>
            </a:r>
            <a:r>
              <a:rPr lang="en-US" sz="900" b="0" dirty="0">
                <a:solidFill>
                  <a:srgbClr val="A31515"/>
                </a:solidFill>
                <a:effectLst/>
                <a:highlight>
                  <a:srgbClr val="FFFF00"/>
                </a:highlight>
                <a:latin typeface="CaskaydiaCove Nerd Font" panose="020B0509020204030204" pitchFamily="49" charset="0"/>
              </a:rPr>
              <a:t>People/Person</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err="1">
                <a:solidFill>
                  <a:srgbClr val="0451A5"/>
                </a:solidFill>
                <a:effectLst/>
                <a:latin typeface="CaskaydiaCove Nerd Font" panose="020B0509020204030204" pitchFamily="49" charset="0"/>
              </a:rPr>
              <a:t>shippingAddress</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"type"</a:t>
            </a:r>
            <a:r>
              <a:rPr lang="en-US" sz="900" b="0" dirty="0">
                <a:solidFill>
                  <a:srgbClr val="000000"/>
                </a:solidFill>
                <a:effectLst/>
                <a:latin typeface="CaskaydiaCove Nerd Font" panose="020B0509020204030204" pitchFamily="49" charset="0"/>
              </a:rPr>
              <a:t>: { </a:t>
            </a:r>
            <a:r>
              <a:rPr lang="en-US" sz="900" b="0" dirty="0">
                <a:solidFill>
                  <a:srgbClr val="0451A5"/>
                </a:solidFill>
                <a:effectLst/>
                <a:latin typeface="CaskaydiaCove Nerd Font" panose="020B0509020204030204" pitchFamily="49" charset="0"/>
              </a:rPr>
              <a:t>"$ref"</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"#/definitions/</a:t>
            </a:r>
            <a:r>
              <a:rPr lang="en-US" sz="900" b="0" dirty="0">
                <a:solidFill>
                  <a:srgbClr val="A31515"/>
                </a:solidFill>
                <a:effectLst/>
                <a:highlight>
                  <a:srgbClr val="FFFF00"/>
                </a:highlight>
                <a:latin typeface="CaskaydiaCove Nerd Font" panose="020B0509020204030204" pitchFamily="49" charset="0"/>
              </a:rPr>
              <a:t>People/Address</a:t>
            </a:r>
            <a:r>
              <a:rPr lang="en-US" sz="900" b="0" dirty="0">
                <a:solidFill>
                  <a:srgbClr val="A3151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"definitions"</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a:t>
            </a:r>
            <a:r>
              <a:rPr lang="en-US" sz="900" b="0" dirty="0">
                <a:solidFill>
                  <a:srgbClr val="0451A5"/>
                </a:solidFill>
                <a:effectLst/>
                <a:highlight>
                  <a:srgbClr val="FFFF00"/>
                </a:highlight>
                <a:latin typeface="CaskaydiaCove Nerd Font" panose="020B0509020204030204" pitchFamily="49" charset="0"/>
              </a:rPr>
              <a:t>People</a:t>
            </a:r>
            <a:r>
              <a:rPr lang="en-US" sz="900" b="0" dirty="0">
                <a:solidFill>
                  <a:srgbClr val="0451A5"/>
                </a:solidFill>
                <a:effectLst/>
                <a:latin typeface="CaskaydiaCove Nerd Font" panose="020B0509020204030204" pitchFamily="49" charset="0"/>
              </a:rPr>
              <a:t>"</a:t>
            </a: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r>
              <a:rPr lang="en-US" sz="900" b="0" dirty="0">
                <a:solidFill>
                  <a:srgbClr val="0451A5"/>
                </a:solidFill>
                <a:effectLst/>
                <a:latin typeface="CaskaydiaCove Nerd Font" panose="020B0509020204030204" pitchFamily="49" charset="0"/>
              </a:rPr>
              <a:t>"$import"</a:t>
            </a:r>
            <a:r>
              <a:rPr lang="en-US" sz="900" b="0" dirty="0">
                <a:solidFill>
                  <a:srgbClr val="000000"/>
                </a:solidFill>
                <a:effectLst/>
                <a:latin typeface="CaskaydiaCove Nerd Font" panose="020B0509020204030204" pitchFamily="49" charset="0"/>
              </a:rPr>
              <a:t>: </a:t>
            </a:r>
            <a:r>
              <a:rPr lang="en-US" sz="900" b="0" dirty="0">
                <a:solidFill>
                  <a:srgbClr val="A31515"/>
                </a:solidFill>
                <a:effectLst/>
                <a:latin typeface="CaskaydiaCove Nerd Font" panose="020B0509020204030204" pitchFamily="49" charset="0"/>
              </a:rPr>
              <a:t>"https://example.com/</a:t>
            </a:r>
            <a:r>
              <a:rPr lang="en-US" sz="900" b="0" dirty="0" err="1">
                <a:solidFill>
                  <a:srgbClr val="A31515"/>
                </a:solidFill>
                <a:effectLst/>
                <a:latin typeface="CaskaydiaCove Nerd Font" panose="020B0509020204030204" pitchFamily="49" charset="0"/>
              </a:rPr>
              <a:t>people.json</a:t>
            </a:r>
            <a:r>
              <a:rPr lang="en-US" sz="900" b="0" dirty="0">
                <a:solidFill>
                  <a:srgbClr val="A31515"/>
                </a:solidFill>
                <a:effectLst/>
                <a:latin typeface="CaskaydiaCove Nerd Font" panose="020B0509020204030204" pitchFamily="49" charset="0"/>
              </a:rPr>
              <a:t>"</a:t>
            </a:r>
            <a:endParaRPr lang="en-US" sz="900" b="0" dirty="0">
              <a:solidFill>
                <a:srgbClr val="000000"/>
              </a:solidFill>
              <a:effectLst/>
              <a:latin typeface="CaskaydiaCove Nerd Font" panose="020B0509020204030204" pitchFamily="49" charset="0"/>
            </a:endParaRPr>
          </a:p>
          <a:p>
            <a:pPr>
              <a:buNone/>
            </a:pPr>
            <a:r>
              <a:rPr lang="en-US" sz="900" b="0" dirty="0">
                <a:solidFill>
                  <a:srgbClr val="000000"/>
                </a:solidFill>
                <a:effectLst/>
                <a:latin typeface="CaskaydiaCove Nerd Font" panose="020B0509020204030204" pitchFamily="49" charset="0"/>
              </a:rPr>
              <a:t>    }</a:t>
            </a:r>
          </a:p>
          <a:p>
            <a:pPr>
              <a:buNone/>
            </a:pPr>
            <a:r>
              <a:rPr lang="en-US" sz="900" b="0" dirty="0">
                <a:solidFill>
                  <a:srgbClr val="000000"/>
                </a:solidFill>
                <a:effectLst/>
                <a:latin typeface="CaskaydiaCove Nerd Font" panose="020B0509020204030204" pitchFamily="49" charset="0"/>
              </a:rPr>
              <a:t>  }</a:t>
            </a:r>
          </a:p>
          <a:p>
            <a:r>
              <a:rPr lang="en-US" sz="900" b="0" dirty="0">
                <a:solidFill>
                  <a:srgbClr val="000000"/>
                </a:solidFill>
                <a:effectLst/>
                <a:latin typeface="CaskaydiaCove Nerd Font" panose="020B0509020204030204" pitchFamily="49" charset="0"/>
              </a:rPr>
              <a:t>}</a:t>
            </a:r>
          </a:p>
        </p:txBody>
      </p:sp>
      <p:cxnSp>
        <p:nvCxnSpPr>
          <p:cNvPr id="12" name="Straight Arrow Connector 11">
            <a:extLst>
              <a:ext uri="{FF2B5EF4-FFF2-40B4-BE49-F238E27FC236}">
                <a16:creationId xmlns:a16="http://schemas.microsoft.com/office/drawing/2014/main" id="{6EBFBB92-7E61-3253-6A1F-4060A7EB9012}"/>
              </a:ext>
            </a:extLst>
          </p:cNvPr>
          <p:cNvCxnSpPr>
            <a:cxnSpLocks/>
            <a:stCxn id="18" idx="6"/>
            <a:endCxn id="6" idx="3"/>
          </p:cNvCxnSpPr>
          <p:nvPr/>
        </p:nvCxnSpPr>
        <p:spPr>
          <a:xfrm flipV="1">
            <a:off x="3815999" y="2952023"/>
            <a:ext cx="1152001" cy="3318698"/>
          </a:xfrm>
          <a:prstGeom prst="curvedConnector3">
            <a:avLst>
              <a:gd name="adj1" fmla="val 119844"/>
            </a:avLst>
          </a:prstGeom>
          <a:ln w="19050">
            <a:solidFill>
              <a:schemeClr val="tx1"/>
            </a:solidFill>
            <a:prstDash val="sysDash"/>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3653323"/>
      </p:ext>
    </p:extLst>
  </p:cSld>
  <p:clrMapOvr>
    <a:masterClrMapping/>
  </p:clrMapOvr>
  <p:transition>
    <p:fade/>
  </p:transition>
</p:sld>
</file>

<file path=ppt/theme/theme1.xml><?xml version="1.0" encoding="utf-8"?>
<a:theme xmlns:a="http://schemas.openxmlformats.org/drawingml/2006/main" name="White Template">
  <a:themeElements>
    <a:clrScheme name="Custom 9">
      <a:dk1>
        <a:srgbClr val="000000"/>
      </a:dk1>
      <a:lt1>
        <a:srgbClr val="FFFFFF"/>
      </a:lt1>
      <a:dk2>
        <a:srgbClr val="3B2E58"/>
      </a:dk2>
      <a:lt2>
        <a:srgbClr val="E6E6E6"/>
      </a:lt2>
      <a:accent1>
        <a:srgbClr val="8661C5"/>
      </a:accent1>
      <a:accent2>
        <a:srgbClr val="243A5E"/>
      </a:accent2>
      <a:accent3>
        <a:srgbClr val="D59D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purple_accessible.pptx" id="{2A25CC32-53A3-42A8-B07D-FAA8D735D358}" vid="{8DB29BF4-6C2E-4CE3-BA48-F0F8831C19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docMetadata/LabelInfo.xml><?xml version="1.0" encoding="utf-8"?>
<clbl:labelList xmlns:clbl="http://schemas.microsoft.com/office/2020/mipLabelMetadata">
  <clbl:label id="{87867195-f2b8-4ac2-b0b6-6bb73cb33afc}" enabled="1" method="Privilege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Microsoft_brand_template_purple</Template>
  <TotalTime>0</TotalTime>
  <Words>3398</Words>
  <Application>Microsoft Office PowerPoint</Application>
  <PresentationFormat>Widescreen</PresentationFormat>
  <Paragraphs>395</Paragraphs>
  <Slides>16</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CaskaydiaCove Nerd Font</vt:lpstr>
      <vt:lpstr>Segoe UI Semibold</vt:lpstr>
      <vt:lpstr>Segoe UI</vt:lpstr>
      <vt:lpstr>Consolas</vt:lpstr>
      <vt:lpstr>Wingdings</vt:lpstr>
      <vt:lpstr>Arial</vt:lpstr>
      <vt:lpstr>White Template</vt:lpstr>
      <vt:lpstr>JSON Structure (json-structure.org)  Clemens Vasters Principal Architect Messaging &amp; Real-Time Intelligence clemensv@microsoft.com</vt:lpstr>
      <vt:lpstr>Who are we? (My team)</vt:lpstr>
      <vt:lpstr>JSON Schema</vt:lpstr>
      <vt:lpstr>JSON Structure</vt:lpstr>
      <vt:lpstr>JSON Structure – Core </vt:lpstr>
      <vt:lpstr>JSON Structure – Extended Primitive Types </vt:lpstr>
      <vt:lpstr>JSON Structure – Reusable Types</vt:lpstr>
      <vt:lpstr>JSON Structure – Namespaces </vt:lpstr>
      <vt:lpstr>JSON Structure – $import </vt:lpstr>
      <vt:lpstr>JSON Structure – abstract and $extends</vt:lpstr>
      <vt:lpstr>JSON Structure – Add-Ins</vt:lpstr>
      <vt:lpstr>JSON Structure – Internationalization &amp; Aliasing </vt:lpstr>
      <vt:lpstr>JSON Structure – Scientific Units and Currencies</vt:lpstr>
      <vt:lpstr>JSON Structure – Validation </vt:lpstr>
      <vt:lpstr>JSON Structure – Conditional Composition </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2025-03-26T08:05:34Z</dcterms:created>
  <dcterms:modified xsi:type="dcterms:W3CDTF">2025-05-21T12:39:53Z</dcterms:modified>
</cp:coreProperties>
</file>